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5"/>
  </p:notesMasterIdLst>
  <p:sldIdLst>
    <p:sldId id="256" r:id="rId2"/>
    <p:sldId id="283" r:id="rId3"/>
    <p:sldId id="263" r:id="rId4"/>
    <p:sldId id="264" r:id="rId5"/>
    <p:sldId id="265" r:id="rId6"/>
    <p:sldId id="266" r:id="rId7"/>
    <p:sldId id="271" r:id="rId8"/>
    <p:sldId id="278" r:id="rId9"/>
    <p:sldId id="272" r:id="rId10"/>
    <p:sldId id="279" r:id="rId11"/>
    <p:sldId id="267" r:id="rId12"/>
    <p:sldId id="268" r:id="rId13"/>
    <p:sldId id="269" r:id="rId14"/>
    <p:sldId id="282" r:id="rId15"/>
    <p:sldId id="270" r:id="rId16"/>
    <p:sldId id="276" r:id="rId17"/>
    <p:sldId id="280" r:id="rId18"/>
    <p:sldId id="281" r:id="rId19"/>
    <p:sldId id="275" r:id="rId20"/>
    <p:sldId id="258" r:id="rId21"/>
    <p:sldId id="262" r:id="rId22"/>
    <p:sldId id="261" r:id="rId23"/>
    <p:sldId id="28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132" autoAdjust="0"/>
    <p:restoredTop sz="94660"/>
  </p:normalViewPr>
  <p:slideViewPr>
    <p:cSldViewPr snapToGrid="0">
      <p:cViewPr>
        <p:scale>
          <a:sx n="99" d="100"/>
          <a:sy n="99" d="100"/>
        </p:scale>
        <p:origin x="144" y="114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AF76A1-36B5-4799-B182-EA520995FF9A}" type="datetimeFigureOut">
              <a:rPr lang="fr-BE" smtClean="0"/>
              <a:pPr/>
              <a:t>22-04-25</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577A52-B9E3-4919-813D-8F7DE922D8DB}" type="slidenum">
              <a:rPr lang="fr-BE" smtClean="0"/>
              <a:pPr/>
              <a:t>‹N°›</a:t>
            </a:fld>
            <a:endParaRPr lang="fr-BE"/>
          </a:p>
        </p:txBody>
      </p:sp>
    </p:spTree>
    <p:extLst>
      <p:ext uri="{BB962C8B-B14F-4D97-AF65-F5344CB8AC3E}">
        <p14:creationId xmlns:p14="http://schemas.microsoft.com/office/powerpoint/2010/main" xmlns="" val="703523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C577A52-B9E3-4919-813D-8F7DE922D8DB}" type="slidenum">
              <a:rPr lang="fr-BE" smtClean="0"/>
              <a:pPr/>
              <a:t>20</a:t>
            </a:fld>
            <a:endParaRPr lang="fr-BE"/>
          </a:p>
        </p:txBody>
      </p:sp>
    </p:spTree>
    <p:extLst>
      <p:ext uri="{BB962C8B-B14F-4D97-AF65-F5344CB8AC3E}">
        <p14:creationId xmlns:p14="http://schemas.microsoft.com/office/powerpoint/2010/main" xmlns="" val="2399335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7CF3B5B-FEA3-4BC2-8E9E-6B3D512D8397}" type="datetime1">
              <a:rPr lang="fr-BE" smtClean="0"/>
              <a:pPr/>
              <a:t>22-04-25</a:t>
            </a:fld>
            <a:endParaRPr lang="fr-BE"/>
          </a:p>
        </p:txBody>
      </p:sp>
      <p:sp>
        <p:nvSpPr>
          <p:cNvPr id="5" name="Footer Placeholder 4"/>
          <p:cNvSpPr>
            <a:spLocks noGrp="1"/>
          </p:cNvSpPr>
          <p:nvPr>
            <p:ph type="ftr" sz="quarter" idx="11"/>
          </p:nvPr>
        </p:nvSpPr>
        <p:spPr/>
        <p:txBody>
          <a:bodyPr/>
          <a:lstStyle/>
          <a:p>
            <a:r>
              <a:rPr lang="fr-BE"/>
              <a:t>CCMP 25 Fevrier 2025</a:t>
            </a:r>
          </a:p>
        </p:txBody>
      </p:sp>
      <p:sp>
        <p:nvSpPr>
          <p:cNvPr id="6" name="Slide Number Placeholder 5"/>
          <p:cNvSpPr>
            <a:spLocks noGrp="1"/>
          </p:cNvSpPr>
          <p:nvPr>
            <p:ph type="sldNum" sz="quarter" idx="12"/>
          </p:nvPr>
        </p:nvSpPr>
        <p:spPr/>
        <p:txBody>
          <a:bodyPr/>
          <a:lstStyle/>
          <a:p>
            <a:fld id="{563768A3-CF94-4BC0-86F9-B693D2600710}" type="slidenum">
              <a:rPr lang="fr-BE" smtClean="0"/>
              <a:pPr/>
              <a:t>‹N°›</a:t>
            </a:fld>
            <a:endParaRPr lang="fr-B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505346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93CE11-CC38-4FB3-8C75-ABDB4EEE1C92}" type="datetime1">
              <a:rPr lang="fr-BE" smtClean="0"/>
              <a:pPr/>
              <a:t>22-04-25</a:t>
            </a:fld>
            <a:endParaRPr lang="fr-BE"/>
          </a:p>
        </p:txBody>
      </p:sp>
      <p:sp>
        <p:nvSpPr>
          <p:cNvPr id="5" name="Footer Placeholder 4"/>
          <p:cNvSpPr>
            <a:spLocks noGrp="1"/>
          </p:cNvSpPr>
          <p:nvPr>
            <p:ph type="ftr" sz="quarter" idx="11"/>
          </p:nvPr>
        </p:nvSpPr>
        <p:spPr/>
        <p:txBody>
          <a:bodyPr/>
          <a:lstStyle/>
          <a:p>
            <a:r>
              <a:rPr lang="fr-BE"/>
              <a:t>CCMP 25 Fevrier 2025</a:t>
            </a:r>
          </a:p>
        </p:txBody>
      </p:sp>
      <p:sp>
        <p:nvSpPr>
          <p:cNvPr id="6" name="Slide Number Placeholder 5"/>
          <p:cNvSpPr>
            <a:spLocks noGrp="1"/>
          </p:cNvSpPr>
          <p:nvPr>
            <p:ph type="sldNum" sz="quarter" idx="12"/>
          </p:nvPr>
        </p:nvSpPr>
        <p:spPr/>
        <p:txBody>
          <a:body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3938247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550D89E-0CFF-498C-9555-FA59D68FE745}" type="datetime1">
              <a:rPr lang="fr-BE" smtClean="0"/>
              <a:pPr/>
              <a:t>22-04-25</a:t>
            </a:fld>
            <a:endParaRPr lang="fr-BE"/>
          </a:p>
        </p:txBody>
      </p:sp>
      <p:sp>
        <p:nvSpPr>
          <p:cNvPr id="5" name="Footer Placeholder 4"/>
          <p:cNvSpPr>
            <a:spLocks noGrp="1"/>
          </p:cNvSpPr>
          <p:nvPr>
            <p:ph type="ftr" sz="quarter" idx="11"/>
          </p:nvPr>
        </p:nvSpPr>
        <p:spPr/>
        <p:txBody>
          <a:bodyPr/>
          <a:lstStyle/>
          <a:p>
            <a:r>
              <a:rPr lang="fr-BE"/>
              <a:t>CCMP 25 Fevrier 2025</a:t>
            </a:r>
          </a:p>
        </p:txBody>
      </p:sp>
      <p:sp>
        <p:nvSpPr>
          <p:cNvPr id="6" name="Slide Number Placeholder 5"/>
          <p:cNvSpPr>
            <a:spLocks noGrp="1"/>
          </p:cNvSpPr>
          <p:nvPr>
            <p:ph type="sldNum" sz="quarter" idx="12"/>
          </p:nvPr>
        </p:nvSpPr>
        <p:spPr/>
        <p:txBody>
          <a:body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1322688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CDB4233-DDFB-4582-8131-DC59B4EB3572}" type="datetime1">
              <a:rPr lang="fr-BE" smtClean="0"/>
              <a:pPr/>
              <a:t>22-04-25</a:t>
            </a:fld>
            <a:endParaRPr lang="fr-BE"/>
          </a:p>
        </p:txBody>
      </p:sp>
      <p:sp>
        <p:nvSpPr>
          <p:cNvPr id="5" name="Footer Placeholder 4"/>
          <p:cNvSpPr>
            <a:spLocks noGrp="1"/>
          </p:cNvSpPr>
          <p:nvPr>
            <p:ph type="ftr" sz="quarter" idx="11"/>
          </p:nvPr>
        </p:nvSpPr>
        <p:spPr/>
        <p:txBody>
          <a:bodyPr/>
          <a:lstStyle/>
          <a:p>
            <a:r>
              <a:rPr lang="fr-BE"/>
              <a:t>CCMP 25 Fevrier 2025</a:t>
            </a:r>
          </a:p>
        </p:txBody>
      </p:sp>
      <p:sp>
        <p:nvSpPr>
          <p:cNvPr id="6" name="Slide Number Placeholder 5"/>
          <p:cNvSpPr>
            <a:spLocks noGrp="1"/>
          </p:cNvSpPr>
          <p:nvPr>
            <p:ph type="sldNum" sz="quarter" idx="12"/>
          </p:nvPr>
        </p:nvSpPr>
        <p:spPr/>
        <p:txBody>
          <a:body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3125640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2B01BC1-46A6-45E5-A7AC-75DF831AFAA5}" type="datetime1">
              <a:rPr lang="fr-BE" smtClean="0"/>
              <a:pPr/>
              <a:t>22-04-25</a:t>
            </a:fld>
            <a:endParaRPr lang="fr-BE"/>
          </a:p>
        </p:txBody>
      </p:sp>
      <p:sp>
        <p:nvSpPr>
          <p:cNvPr id="5" name="Footer Placeholder 4"/>
          <p:cNvSpPr>
            <a:spLocks noGrp="1"/>
          </p:cNvSpPr>
          <p:nvPr>
            <p:ph type="ftr" sz="quarter" idx="11"/>
          </p:nvPr>
        </p:nvSpPr>
        <p:spPr/>
        <p:txBody>
          <a:bodyPr/>
          <a:lstStyle/>
          <a:p>
            <a:r>
              <a:rPr lang="fr-BE"/>
              <a:t>CCMP 25 Fevrier 2025</a:t>
            </a:r>
          </a:p>
        </p:txBody>
      </p:sp>
      <p:sp>
        <p:nvSpPr>
          <p:cNvPr id="6" name="Slide Number Placeholder 5"/>
          <p:cNvSpPr>
            <a:spLocks noGrp="1"/>
          </p:cNvSpPr>
          <p:nvPr>
            <p:ph type="sldNum" sz="quarter" idx="12"/>
          </p:nvPr>
        </p:nvSpPr>
        <p:spPr/>
        <p:txBody>
          <a:bodyPr/>
          <a:lstStyle/>
          <a:p>
            <a:fld id="{563768A3-CF94-4BC0-86F9-B693D2600710}" type="slidenum">
              <a:rPr lang="fr-BE" smtClean="0"/>
              <a:pPr/>
              <a:t>‹N°›</a:t>
            </a:fld>
            <a:endParaRPr lang="fr-B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15910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7C7CE95-5635-45BF-A091-3A21B0C0294C}" type="datetime1">
              <a:rPr lang="fr-BE" smtClean="0"/>
              <a:pPr/>
              <a:t>22-04-25</a:t>
            </a:fld>
            <a:endParaRPr lang="fr-BE"/>
          </a:p>
        </p:txBody>
      </p:sp>
      <p:sp>
        <p:nvSpPr>
          <p:cNvPr id="6" name="Footer Placeholder 5"/>
          <p:cNvSpPr>
            <a:spLocks noGrp="1"/>
          </p:cNvSpPr>
          <p:nvPr>
            <p:ph type="ftr" sz="quarter" idx="11"/>
          </p:nvPr>
        </p:nvSpPr>
        <p:spPr/>
        <p:txBody>
          <a:bodyPr/>
          <a:lstStyle/>
          <a:p>
            <a:r>
              <a:rPr lang="fr-BE"/>
              <a:t>CCMP 25 Fevrier 2025</a:t>
            </a:r>
          </a:p>
        </p:txBody>
      </p:sp>
      <p:sp>
        <p:nvSpPr>
          <p:cNvPr id="7" name="Slide Number Placeholder 6"/>
          <p:cNvSpPr>
            <a:spLocks noGrp="1"/>
          </p:cNvSpPr>
          <p:nvPr>
            <p:ph type="sldNum" sz="quarter" idx="12"/>
          </p:nvPr>
        </p:nvSpPr>
        <p:spPr/>
        <p:txBody>
          <a:body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63347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0E0309C-B4F8-4952-9FB8-89EC0D29CF65}" type="datetime1">
              <a:rPr lang="fr-BE" smtClean="0"/>
              <a:pPr/>
              <a:t>22-04-25</a:t>
            </a:fld>
            <a:endParaRPr lang="fr-BE"/>
          </a:p>
        </p:txBody>
      </p:sp>
      <p:sp>
        <p:nvSpPr>
          <p:cNvPr id="8" name="Footer Placeholder 7"/>
          <p:cNvSpPr>
            <a:spLocks noGrp="1"/>
          </p:cNvSpPr>
          <p:nvPr>
            <p:ph type="ftr" sz="quarter" idx="11"/>
          </p:nvPr>
        </p:nvSpPr>
        <p:spPr/>
        <p:txBody>
          <a:bodyPr/>
          <a:lstStyle/>
          <a:p>
            <a:r>
              <a:rPr lang="fr-BE"/>
              <a:t>CCMP 25 Fevrier 2025</a:t>
            </a:r>
          </a:p>
        </p:txBody>
      </p:sp>
      <p:sp>
        <p:nvSpPr>
          <p:cNvPr id="9" name="Slide Number Placeholder 8"/>
          <p:cNvSpPr>
            <a:spLocks noGrp="1"/>
          </p:cNvSpPr>
          <p:nvPr>
            <p:ph type="sldNum" sz="quarter" idx="12"/>
          </p:nvPr>
        </p:nvSpPr>
        <p:spPr/>
        <p:txBody>
          <a:body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1474588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DC08086-83B3-4918-BF5D-F2C8E05D6892}" type="datetime1">
              <a:rPr lang="fr-BE" smtClean="0"/>
              <a:pPr/>
              <a:t>22-04-25</a:t>
            </a:fld>
            <a:endParaRPr lang="fr-BE"/>
          </a:p>
        </p:txBody>
      </p:sp>
      <p:sp>
        <p:nvSpPr>
          <p:cNvPr id="4" name="Footer Placeholder 3"/>
          <p:cNvSpPr>
            <a:spLocks noGrp="1"/>
          </p:cNvSpPr>
          <p:nvPr>
            <p:ph type="ftr" sz="quarter" idx="11"/>
          </p:nvPr>
        </p:nvSpPr>
        <p:spPr/>
        <p:txBody>
          <a:bodyPr/>
          <a:lstStyle/>
          <a:p>
            <a:r>
              <a:rPr lang="fr-BE"/>
              <a:t>CCMP 25 Fevrier 2025</a:t>
            </a:r>
          </a:p>
        </p:txBody>
      </p:sp>
      <p:sp>
        <p:nvSpPr>
          <p:cNvPr id="5" name="Slide Number Placeholder 4"/>
          <p:cNvSpPr>
            <a:spLocks noGrp="1"/>
          </p:cNvSpPr>
          <p:nvPr>
            <p:ph type="sldNum" sz="quarter" idx="12"/>
          </p:nvPr>
        </p:nvSpPr>
        <p:spPr/>
        <p:txBody>
          <a:body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2222322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F9B047E-F528-42EB-9C1B-6C1B196A6FE3}" type="datetime1">
              <a:rPr lang="fr-BE" smtClean="0"/>
              <a:pPr/>
              <a:t>22-04-25</a:t>
            </a:fld>
            <a:endParaRPr lang="fr-BE"/>
          </a:p>
        </p:txBody>
      </p:sp>
      <p:sp>
        <p:nvSpPr>
          <p:cNvPr id="8" name="Footer Placeholder 7"/>
          <p:cNvSpPr>
            <a:spLocks noGrp="1"/>
          </p:cNvSpPr>
          <p:nvPr>
            <p:ph type="ftr" sz="quarter" idx="11"/>
          </p:nvPr>
        </p:nvSpPr>
        <p:spPr/>
        <p:txBody>
          <a:bodyPr/>
          <a:lstStyle>
            <a:lvl1pPr>
              <a:defRPr>
                <a:solidFill>
                  <a:srgbClr val="FFFFFF"/>
                </a:solidFill>
              </a:defRPr>
            </a:lvl1pPr>
          </a:lstStyle>
          <a:p>
            <a:r>
              <a:rPr lang="fr-BE"/>
              <a:t>CCMP 25 Fevrier 2025</a:t>
            </a:r>
          </a:p>
        </p:txBody>
      </p:sp>
      <p:sp>
        <p:nvSpPr>
          <p:cNvPr id="9" name="Slide Number Placeholder 8"/>
          <p:cNvSpPr>
            <a:spLocks noGrp="1"/>
          </p:cNvSpPr>
          <p:nvPr>
            <p:ph type="sldNum" sz="quarter" idx="12"/>
          </p:nvPr>
        </p:nvSpPr>
        <p:spPr/>
        <p:txBody>
          <a:body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672709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BE56120-4812-4ECF-B284-DF59E260A65E}" type="datetime1">
              <a:rPr lang="fr-BE" smtClean="0"/>
              <a:pPr/>
              <a:t>22-04-25</a:t>
            </a:fld>
            <a:endParaRPr lang="fr-B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fr-BE"/>
              <a:t>CCMP 25 Fevrier 2025</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3068465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160ECC5-5AE3-4FA6-BC6A-6D96113E8084}" type="datetime1">
              <a:rPr lang="fr-BE" smtClean="0"/>
              <a:pPr/>
              <a:t>22-04-25</a:t>
            </a:fld>
            <a:endParaRPr lang="fr-BE"/>
          </a:p>
        </p:txBody>
      </p:sp>
      <p:sp>
        <p:nvSpPr>
          <p:cNvPr id="6" name="Footer Placeholder 5"/>
          <p:cNvSpPr>
            <a:spLocks noGrp="1"/>
          </p:cNvSpPr>
          <p:nvPr>
            <p:ph type="ftr" sz="quarter" idx="11"/>
          </p:nvPr>
        </p:nvSpPr>
        <p:spPr/>
        <p:txBody>
          <a:bodyPr/>
          <a:lstStyle/>
          <a:p>
            <a:r>
              <a:rPr lang="fr-BE"/>
              <a:t>CCMP 25 Fevrier 2025</a:t>
            </a:r>
          </a:p>
        </p:txBody>
      </p:sp>
      <p:sp>
        <p:nvSpPr>
          <p:cNvPr id="7" name="Slide Number Placeholder 6"/>
          <p:cNvSpPr>
            <a:spLocks noGrp="1"/>
          </p:cNvSpPr>
          <p:nvPr>
            <p:ph type="sldNum" sz="quarter" idx="12"/>
          </p:nvPr>
        </p:nvSpPr>
        <p:spPr/>
        <p:txBody>
          <a:body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1021363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D110B80-2A69-4AAB-9C7E-58D6EF86AAC6}" type="datetime1">
              <a:rPr lang="fr-BE" smtClean="0"/>
              <a:pPr/>
              <a:t>22-04-25</a:t>
            </a:fld>
            <a:endParaRPr lang="fr-B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fr-BE"/>
              <a:t>CCMP 25 Fevrier 2025</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63768A3-CF94-4BC0-86F9-B693D2600710}" type="slidenum">
              <a:rPr lang="fr-BE" smtClean="0"/>
              <a:pPr/>
              <a:t>‹N°›</a:t>
            </a:fld>
            <a:endParaRPr lang="fr-BE"/>
          </a:p>
        </p:txBody>
      </p:sp>
    </p:spTree>
    <p:extLst>
      <p:ext uri="{BB962C8B-B14F-4D97-AF65-F5344CB8AC3E}">
        <p14:creationId xmlns:p14="http://schemas.microsoft.com/office/powerpoint/2010/main" xmlns="" val="167022075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xmlns="" id="{8F652E9C-631C-4EA3-A245-0633DA7628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0">
            <a:extLst>
              <a:ext uri="{FF2B5EF4-FFF2-40B4-BE49-F238E27FC236}">
                <a16:creationId xmlns:a16="http://schemas.microsoft.com/office/drawing/2014/main" xmlns="" id="{9FA11F79-B78D-4A0E-8847-525316B22B0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3944603" y="4325112"/>
            <a:ext cx="71323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re 1">
            <a:extLst>
              <a:ext uri="{FF2B5EF4-FFF2-40B4-BE49-F238E27FC236}">
                <a16:creationId xmlns:a16="http://schemas.microsoft.com/office/drawing/2014/main" xmlns="" id="{2CEE0674-7585-ECD4-5E76-5CE42FAEFE63}"/>
              </a:ext>
            </a:extLst>
          </p:cNvPr>
          <p:cNvSpPr>
            <a:spLocks noGrp="1"/>
          </p:cNvSpPr>
          <p:nvPr>
            <p:ph type="ctrTitle"/>
          </p:nvPr>
        </p:nvSpPr>
        <p:spPr>
          <a:xfrm>
            <a:off x="3609475" y="796498"/>
            <a:ext cx="7904872" cy="2168081"/>
          </a:xfrm>
        </p:spPr>
        <p:txBody>
          <a:bodyPr>
            <a:normAutofit fontScale="90000"/>
          </a:bodyPr>
          <a:lstStyle/>
          <a:p>
            <a:pPr algn="ctr"/>
            <a:r>
              <a:rPr lang="fr-BE" sz="4800" b="1" kern="100" dirty="0">
                <a:effectLst/>
                <a:latin typeface="Calibri" panose="020F0502020204030204" pitchFamily="34" charset="0"/>
                <a:ea typeface="Calibri" panose="020F0502020204030204" pitchFamily="34" charset="0"/>
                <a:cs typeface="Times New Roman" panose="02020603050405020304" pitchFamily="18" charset="0"/>
              </a:rPr>
              <a:t>Réunion du Comité de Coordination du MS avec les PTF, CCMP</a:t>
            </a:r>
            <a:r>
              <a:rPr lang="fr-BE" sz="4800" kern="100" dirty="0">
                <a:effectLst/>
                <a:latin typeface="Calibri" panose="020F0502020204030204" pitchFamily="34" charset="0"/>
                <a:ea typeface="Calibri" panose="020F0502020204030204" pitchFamily="34" charset="0"/>
                <a:cs typeface="Times New Roman" panose="02020603050405020304" pitchFamily="18" charset="0"/>
              </a:rPr>
              <a:t/>
            </a:r>
            <a:br>
              <a:rPr lang="fr-BE" sz="4800" kern="100" dirty="0">
                <a:effectLst/>
                <a:latin typeface="Calibri" panose="020F0502020204030204" pitchFamily="34" charset="0"/>
                <a:ea typeface="Calibri" panose="020F0502020204030204" pitchFamily="34" charset="0"/>
                <a:cs typeface="Times New Roman" panose="02020603050405020304" pitchFamily="18" charset="0"/>
              </a:rPr>
            </a:br>
            <a:endParaRPr lang="fr-BE" sz="4800" dirty="0"/>
          </a:p>
        </p:txBody>
      </p:sp>
      <p:sp>
        <p:nvSpPr>
          <p:cNvPr id="3" name="Sous-titre 2">
            <a:extLst>
              <a:ext uri="{FF2B5EF4-FFF2-40B4-BE49-F238E27FC236}">
                <a16:creationId xmlns:a16="http://schemas.microsoft.com/office/drawing/2014/main" xmlns="" id="{61903653-FECA-EEFF-68D1-9F474AC8A017}"/>
              </a:ext>
            </a:extLst>
          </p:cNvPr>
          <p:cNvSpPr>
            <a:spLocks noGrp="1"/>
          </p:cNvSpPr>
          <p:nvPr>
            <p:ph type="subTitle" idx="1"/>
          </p:nvPr>
        </p:nvSpPr>
        <p:spPr>
          <a:xfrm>
            <a:off x="3343120" y="2785697"/>
            <a:ext cx="8476704" cy="2671330"/>
          </a:xfrm>
        </p:spPr>
        <p:txBody>
          <a:bodyPr>
            <a:normAutofit lnSpcReduction="10000"/>
          </a:bodyPr>
          <a:lstStyle/>
          <a:p>
            <a:pPr marL="342900" lvl="0" indent="-342900" algn="ctr">
              <a:spcAft>
                <a:spcPts val="800"/>
              </a:spcAft>
              <a:buSzPts val="1000"/>
              <a:buFont typeface="Symbol" panose="05050102010706020507" pitchFamily="18" charset="2"/>
              <a:buChar char=""/>
              <a:tabLst>
                <a:tab pos="457200" algn="l"/>
              </a:tabLst>
            </a:pPr>
            <a:r>
              <a:rPr lang="fr-BE" sz="1500" b="1" kern="100" dirty="0">
                <a:effectLst/>
                <a:latin typeface="Calibri" panose="020F0502020204030204" pitchFamily="34" charset="0"/>
                <a:ea typeface="Calibri" panose="020F0502020204030204" pitchFamily="34" charset="0"/>
                <a:cs typeface="Times New Roman" panose="02020603050405020304" pitchFamily="18" charset="0"/>
              </a:rPr>
              <a:t>Titre de la présentation</a:t>
            </a:r>
            <a:r>
              <a:rPr lang="fr-BE" sz="1500" kern="100" dirty="0">
                <a:effectLst/>
                <a:latin typeface="Calibri" panose="020F0502020204030204" pitchFamily="34" charset="0"/>
                <a:ea typeface="Calibri" panose="020F0502020204030204" pitchFamily="34" charset="0"/>
                <a:cs typeface="Times New Roman" panose="02020603050405020304" pitchFamily="18" charset="0"/>
              </a:rPr>
              <a:t> : </a:t>
            </a:r>
          </a:p>
          <a:p>
            <a:pPr marL="342900" lvl="0" indent="-342900">
              <a:spcAft>
                <a:spcPts val="800"/>
              </a:spcAft>
              <a:buSzPts val="1000"/>
              <a:buFont typeface="Symbol" panose="05050102010706020507" pitchFamily="18" charset="2"/>
              <a:buChar char=""/>
              <a:tabLst>
                <a:tab pos="457200" algn="l"/>
              </a:tabLst>
            </a:pPr>
            <a:r>
              <a:rPr lang="fr-FR" sz="2000" b="1" kern="100" dirty="0">
                <a:effectLst/>
                <a:latin typeface="Calibri" panose="020F0502020204030204" pitchFamily="34" charset="0"/>
                <a:ea typeface="Calibri" panose="020F0502020204030204" pitchFamily="34" charset="0"/>
                <a:cs typeface="Times New Roman" panose="02020603050405020304" pitchFamily="18" charset="0"/>
              </a:rPr>
              <a:t>Plan National de la Formation Continue au profit des prestataires des soins (PNFC 2025-2030)</a:t>
            </a:r>
          </a:p>
          <a:p>
            <a:pPr marL="342900" lvl="0" indent="-342900" algn="ctr">
              <a:spcAft>
                <a:spcPts val="800"/>
              </a:spcAft>
              <a:buSzPts val="1000"/>
              <a:buFont typeface="Symbol" panose="05050102010706020507" pitchFamily="18" charset="2"/>
              <a:buChar char=""/>
              <a:tabLst>
                <a:tab pos="457200" algn="l"/>
              </a:tabLst>
            </a:pPr>
            <a:r>
              <a:rPr lang="fr-BE" sz="1500" b="1" kern="100" dirty="0">
                <a:effectLst/>
                <a:latin typeface="Calibri" panose="020F0502020204030204" pitchFamily="34" charset="0"/>
                <a:ea typeface="Calibri" panose="020F0502020204030204" pitchFamily="34" charset="0"/>
                <a:cs typeface="Times New Roman" panose="02020603050405020304" pitchFamily="18" charset="0"/>
              </a:rPr>
              <a:t>Présenté par :</a:t>
            </a:r>
          </a:p>
          <a:p>
            <a:pPr marL="342900" indent="-342900">
              <a:spcAft>
                <a:spcPts val="800"/>
              </a:spcAft>
              <a:buSzPts val="1000"/>
              <a:buFont typeface="Symbol" panose="05050102010706020507" pitchFamily="18" charset="2"/>
              <a:buChar char=""/>
              <a:tabLst>
                <a:tab pos="457200" algn="l"/>
              </a:tabLst>
            </a:pPr>
            <a:r>
              <a:rPr lang="fr-BE" sz="2000" b="1" kern="100" dirty="0">
                <a:latin typeface="Calibri" panose="020F0502020204030204" pitchFamily="34" charset="0"/>
                <a:cs typeface="Times New Roman" panose="02020603050405020304" pitchFamily="18" charset="0"/>
              </a:rPr>
              <a:t>cheikh baye cheikh abdellahi</a:t>
            </a:r>
          </a:p>
          <a:p>
            <a:pPr marL="342900" indent="-342900">
              <a:spcAft>
                <a:spcPts val="800"/>
              </a:spcAft>
              <a:buSzPts val="1000"/>
              <a:buFont typeface="Symbol" panose="05050102010706020507" pitchFamily="18" charset="2"/>
              <a:buChar char=""/>
              <a:tabLst>
                <a:tab pos="457200" algn="l"/>
              </a:tabLst>
            </a:pPr>
            <a:r>
              <a:rPr lang="fr-BE" sz="2000" b="1" kern="100" dirty="0">
                <a:latin typeface="Calibri" panose="020F0502020204030204" pitchFamily="34" charset="0"/>
                <a:cs typeface="Times New Roman" panose="02020603050405020304" pitchFamily="18" charset="0"/>
              </a:rPr>
              <a:t>Directeur des ressources humaines</a:t>
            </a:r>
            <a:endParaRPr lang="fr-BE" sz="15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800"/>
              </a:spcAft>
              <a:buSzPts val="1000"/>
              <a:buFont typeface="Symbol" panose="05050102010706020507" pitchFamily="18" charset="2"/>
              <a:buChar char=""/>
              <a:tabLst>
                <a:tab pos="457200" algn="l"/>
              </a:tabLst>
            </a:pPr>
            <a:endParaRPr lang="fr-BE" sz="15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BE" sz="1500" dirty="0"/>
          </a:p>
        </p:txBody>
      </p:sp>
      <p:pic>
        <p:nvPicPr>
          <p:cNvPr id="4" name="Picture 2" descr="C:\Users\Pc\Downloads\logo_rim.jpg">
            <a:extLst>
              <a:ext uri="{FF2B5EF4-FFF2-40B4-BE49-F238E27FC236}">
                <a16:creationId xmlns:a16="http://schemas.microsoft.com/office/drawing/2014/main" xmlns="" id="{6A435890-FA4F-9065-F066-20E88AE8AA23}"/>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693509" y="849636"/>
            <a:ext cx="2449486" cy="2449486"/>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9" name="Rectangle 18">
            <a:extLst>
              <a:ext uri="{FF2B5EF4-FFF2-40B4-BE49-F238E27FC236}">
                <a16:creationId xmlns:a16="http://schemas.microsoft.com/office/drawing/2014/main" xmlns="" id="{04D0B784-4306-4620-A278-1F5FFDE5A6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xmlns="" id="{F2344334-CC5A-4E5A-929E-D7BC8EA8FF3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ZoneTexte 4">
            <a:extLst>
              <a:ext uri="{FF2B5EF4-FFF2-40B4-BE49-F238E27FC236}">
                <a16:creationId xmlns:a16="http://schemas.microsoft.com/office/drawing/2014/main" xmlns="" id="{53E9DF03-140C-7530-7378-014FFA2E8C07}"/>
              </a:ext>
            </a:extLst>
          </p:cNvPr>
          <p:cNvSpPr txBox="1"/>
          <p:nvPr/>
        </p:nvSpPr>
        <p:spPr>
          <a:xfrm>
            <a:off x="921431" y="3723194"/>
            <a:ext cx="1885544" cy="800219"/>
          </a:xfrm>
          <a:prstGeom prst="rect">
            <a:avLst/>
          </a:prstGeom>
          <a:noFill/>
        </p:spPr>
        <p:txBody>
          <a:bodyPr wrap="square" rtlCol="0">
            <a:spAutoFit/>
          </a:bodyPr>
          <a:lstStyle/>
          <a:p>
            <a:pPr algn="ctr"/>
            <a:r>
              <a:rPr lang="fr-FR" sz="1400" b="1" dirty="0"/>
              <a:t> </a:t>
            </a:r>
            <a:r>
              <a:rPr lang="ar-SA" sz="1400" b="1" dirty="0"/>
              <a:t>وزارة الصحة</a:t>
            </a:r>
          </a:p>
          <a:p>
            <a:pPr algn="ctr"/>
            <a:r>
              <a:rPr lang="fr-FR" sz="1400" b="1" dirty="0"/>
              <a:t>Ministère de la Santé</a:t>
            </a:r>
            <a:endParaRPr lang="ar-SA" sz="1400" b="1" dirty="0"/>
          </a:p>
          <a:p>
            <a:pPr algn="ctr"/>
            <a:endParaRPr lang="fr-FR" dirty="0"/>
          </a:p>
        </p:txBody>
      </p:sp>
    </p:spTree>
    <p:extLst>
      <p:ext uri="{BB962C8B-B14F-4D97-AF65-F5344CB8AC3E}">
        <p14:creationId xmlns:p14="http://schemas.microsoft.com/office/powerpoint/2010/main" xmlns="" val="20054558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66274" y="825456"/>
            <a:ext cx="10058400" cy="4023360"/>
          </a:xfrm>
        </p:spPr>
        <p:txBody>
          <a:bodyPr>
            <a:normAutofit fontScale="85000" lnSpcReduction="20000"/>
          </a:bodyPr>
          <a:lstStyle/>
          <a:p>
            <a:r>
              <a:rPr lang="fr-FR" dirty="0" smtClean="0"/>
              <a:t>Ces ratios semblent relativement acceptables dans le contexte de la sous-région, mais</a:t>
            </a:r>
          </a:p>
          <a:p>
            <a:r>
              <a:rPr lang="fr-FR" dirty="0" smtClean="0"/>
              <a:t>cachent en réalité des situations qui ne permettent pas un accès aisé des populations</a:t>
            </a:r>
          </a:p>
          <a:p>
            <a:r>
              <a:rPr lang="fr-FR" dirty="0" smtClean="0"/>
              <a:t>aux soins de santé, notamment :</a:t>
            </a:r>
          </a:p>
          <a:p>
            <a:r>
              <a:rPr lang="fr-FR" dirty="0" smtClean="0"/>
              <a:t>La répartition inéquitable du personnel en milieu urbain et en milieu rural ;</a:t>
            </a:r>
          </a:p>
          <a:p>
            <a:pPr marL="457200" indent="-457200">
              <a:buFont typeface="+mj-lt"/>
              <a:buAutoNum type="arabicPeriod"/>
            </a:pPr>
            <a:r>
              <a:rPr lang="fr-FR" dirty="0" smtClean="0"/>
              <a:t>La grande étendue du pays avec des longues distances entre les différentes</a:t>
            </a:r>
          </a:p>
          <a:p>
            <a:pPr marL="457200" indent="-457200">
              <a:buFont typeface="+mj-lt"/>
              <a:buAutoNum type="arabicPeriod"/>
            </a:pPr>
            <a:r>
              <a:rPr lang="fr-FR" dirty="0" smtClean="0"/>
              <a:t>localités ;</a:t>
            </a:r>
          </a:p>
          <a:p>
            <a:pPr marL="457200" indent="-457200">
              <a:buFont typeface="+mj-lt"/>
              <a:buAutoNum type="arabicPeriod"/>
            </a:pPr>
            <a:r>
              <a:rPr lang="fr-FR" dirty="0" smtClean="0"/>
              <a:t>Et le déséquilibre dans la répartition des agents de santé réduit</a:t>
            </a:r>
          </a:p>
          <a:p>
            <a:r>
              <a:rPr lang="fr-FR" dirty="0" smtClean="0"/>
              <a:t>considérablement l’accessibilité aux personnels de santé qualifiés.</a:t>
            </a:r>
          </a:p>
          <a:p>
            <a:r>
              <a:rPr lang="fr-FR" dirty="0" smtClean="0"/>
              <a:t>Par ailleurs, en désagrégeant les ratios médecins en médecins généralistes et en</a:t>
            </a:r>
          </a:p>
          <a:p>
            <a:r>
              <a:rPr lang="fr-FR" dirty="0" smtClean="0"/>
              <a:t>médecins spécialistes, on se rend compte que la disponibilité des certaines catégories</a:t>
            </a:r>
          </a:p>
          <a:p>
            <a:r>
              <a:rPr lang="fr-FR" dirty="0" smtClean="0"/>
              <a:t>de spécialistes est problématique.</a:t>
            </a:r>
            <a:endParaRPr lang="fr-FR" dirty="0"/>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10</a:t>
            </a:fld>
            <a:endParaRPr lang="fr-BE"/>
          </a:p>
        </p:txBody>
      </p:sp>
      <p:sp>
        <p:nvSpPr>
          <p:cNvPr id="6" name="Rectangle 5"/>
          <p:cNvSpPr/>
          <p:nvPr/>
        </p:nvSpPr>
        <p:spPr>
          <a:xfrm>
            <a:off x="915534" y="347129"/>
            <a:ext cx="2400657" cy="369332"/>
          </a:xfrm>
          <a:prstGeom prst="rect">
            <a:avLst/>
          </a:prstGeom>
        </p:spPr>
        <p:txBody>
          <a:bodyPr wrap="none">
            <a:spAutoFit/>
          </a:bodyPr>
          <a:lstStyle/>
          <a:p>
            <a:r>
              <a:rPr lang="fr-FR" b="1" dirty="0" smtClean="0"/>
              <a:t>2- Etat de lieux (Suite)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62527" y="1402972"/>
            <a:ext cx="10058400" cy="4023360"/>
          </a:xfrm>
        </p:spPr>
        <p:txBody>
          <a:bodyPr/>
          <a:lstStyle/>
          <a:p>
            <a:pPr lvl="0"/>
            <a:r>
              <a:rPr lang="fr-FR" b="1" dirty="0" smtClean="0"/>
              <a:t>3- Objectifs du plan</a:t>
            </a:r>
          </a:p>
          <a:p>
            <a:pPr marL="182563" lvl="0" indent="-182563" algn="just">
              <a:lnSpc>
                <a:spcPct val="110000"/>
              </a:lnSpc>
              <a:buClrTx/>
              <a:buFont typeface="Wingdings" pitchFamily="2" charset="2"/>
              <a:buChar char="§"/>
            </a:pPr>
            <a:r>
              <a:rPr lang="fr-FR" dirty="0" smtClean="0"/>
              <a:t> Assurer le développement des compétences nécessaires aux ressources humaines de santé pour offrir des services et des soins de qualité aux populations</a:t>
            </a:r>
          </a:p>
          <a:p>
            <a:pPr marL="182563" lvl="0" indent="-182563" algn="just">
              <a:lnSpc>
                <a:spcPct val="110000"/>
              </a:lnSpc>
              <a:buClrTx/>
              <a:buFont typeface="Wingdings" pitchFamily="2" charset="2"/>
              <a:buChar char="§"/>
            </a:pPr>
            <a:r>
              <a:rPr lang="fr-FR" dirty="0" smtClean="0"/>
              <a:t> Assurer l’accès équitable à la formation continue pour le personnel exerçant aux seins des structures sanitaires</a:t>
            </a:r>
          </a:p>
          <a:p>
            <a:pPr marL="182563" lvl="0" indent="-182563" algn="just">
              <a:lnSpc>
                <a:spcPct val="110000"/>
              </a:lnSpc>
              <a:buClrTx/>
              <a:buFont typeface="Wingdings" pitchFamily="2" charset="2"/>
              <a:buChar char="§"/>
            </a:pPr>
            <a:r>
              <a:rPr lang="fr-FR" dirty="0" smtClean="0"/>
              <a:t> Promouvoir la santé de base à travers la mise à niveau du personnel travaillant dans les PS et CS </a:t>
            </a:r>
          </a:p>
          <a:p>
            <a:pPr marL="182563" lvl="0" indent="-182563" algn="just">
              <a:lnSpc>
                <a:spcPct val="110000"/>
              </a:lnSpc>
              <a:buClrTx/>
              <a:buFont typeface="Wingdings" pitchFamily="2" charset="2"/>
              <a:buChar char="§"/>
            </a:pPr>
            <a:r>
              <a:rPr lang="fr-FR" dirty="0" smtClean="0"/>
              <a:t> Renforcer les compétences des responsables en matière de santé public</a:t>
            </a:r>
          </a:p>
          <a:p>
            <a:pPr marL="182563" lvl="0" indent="-182563" algn="just">
              <a:lnSpc>
                <a:spcPct val="110000"/>
              </a:lnSpc>
              <a:buClrTx/>
              <a:buFont typeface="Wingdings" pitchFamily="2" charset="2"/>
              <a:buChar char="§"/>
            </a:pPr>
            <a:r>
              <a:rPr lang="fr-FR" dirty="0" smtClean="0"/>
              <a:t> Renforcer les capacités des écoles de formation des paramédicaux</a:t>
            </a:r>
          </a:p>
          <a:p>
            <a:pPr lvl="0"/>
            <a:endParaRPr lang="fr-FR" dirty="0" smtClean="0"/>
          </a:p>
          <a:p>
            <a:endParaRPr lang="fr-FR" dirty="0"/>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11</a:t>
            </a:fld>
            <a:endParaRPr lang="fr-BE"/>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6412" y="2086365"/>
            <a:ext cx="9249878" cy="2273879"/>
          </a:xfrm>
        </p:spPr>
        <p:txBody>
          <a:bodyPr/>
          <a:lstStyle/>
          <a:p>
            <a:pPr marL="182563" indent="-182563">
              <a:buClrTx/>
              <a:buFont typeface="Wingdings" pitchFamily="2" charset="2"/>
              <a:buChar char="§"/>
            </a:pPr>
            <a:r>
              <a:rPr lang="fr-FR" dirty="0" smtClean="0"/>
              <a:t>Le plan bénéficiera à 7500 fonctionnaires et Agents contractuels de l’état </a:t>
            </a:r>
          </a:p>
          <a:p>
            <a:pPr marL="182563" indent="-182563">
              <a:buClrTx/>
              <a:buFont typeface="Wingdings" pitchFamily="2" charset="2"/>
              <a:buChar char="§"/>
            </a:pPr>
            <a:r>
              <a:rPr lang="fr-FR" dirty="0" smtClean="0"/>
              <a:t>Il se déroule sur une période de 5 ans (2025-2029)</a:t>
            </a:r>
          </a:p>
          <a:p>
            <a:pPr marL="182563" indent="-182563">
              <a:buClrTx/>
              <a:buFont typeface="Wingdings" pitchFamily="2" charset="2"/>
              <a:buChar char="§"/>
            </a:pPr>
            <a:r>
              <a:rPr lang="fr-FR" dirty="0" smtClean="0"/>
              <a:t>Toutes les actions de formation programmées seront dispensées dans les écoles de santé public</a:t>
            </a:r>
            <a:endParaRPr lang="fr-FR" dirty="0"/>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12</a:t>
            </a:fld>
            <a:endParaRPr lang="fr-BE"/>
          </a:p>
        </p:txBody>
      </p:sp>
      <p:sp>
        <p:nvSpPr>
          <p:cNvPr id="6" name="Rectangle 5"/>
          <p:cNvSpPr/>
          <p:nvPr/>
        </p:nvSpPr>
        <p:spPr>
          <a:xfrm>
            <a:off x="1233766" y="1280780"/>
            <a:ext cx="4876463" cy="369332"/>
          </a:xfrm>
          <a:prstGeom prst="rect">
            <a:avLst/>
          </a:prstGeom>
        </p:spPr>
        <p:txBody>
          <a:bodyPr wrap="none">
            <a:spAutoFit/>
          </a:bodyPr>
          <a:lstStyle/>
          <a:p>
            <a:pPr lvl="0"/>
            <a:r>
              <a:rPr lang="fr-FR" b="1" dirty="0" smtClean="0"/>
              <a:t>4- Population cible, période et lieux de formation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13</a:t>
            </a:fld>
            <a:endParaRPr lang="fr-BE"/>
          </a:p>
        </p:txBody>
      </p:sp>
      <p:pic>
        <p:nvPicPr>
          <p:cNvPr id="1027" name="Picture 3"/>
          <p:cNvPicPr>
            <a:picLocks noChangeAspect="1" noChangeArrowheads="1"/>
          </p:cNvPicPr>
          <p:nvPr/>
        </p:nvPicPr>
        <p:blipFill>
          <a:blip r:embed="rId2"/>
          <a:srcRect/>
          <a:stretch>
            <a:fillRect/>
          </a:stretch>
        </p:blipFill>
        <p:spPr bwMode="auto">
          <a:xfrm>
            <a:off x="1819175" y="1386037"/>
            <a:ext cx="8422105" cy="404261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2901" y="527073"/>
            <a:ext cx="10058400" cy="4023360"/>
          </a:xfrm>
        </p:spPr>
        <p:txBody>
          <a:bodyPr/>
          <a:lstStyle/>
          <a:p>
            <a:r>
              <a:rPr lang="fr-FR" dirty="0" smtClean="0"/>
              <a:t>5- Composantes de du Plan</a:t>
            </a:r>
          </a:p>
          <a:p>
            <a:r>
              <a:rPr lang="fr-FR" dirty="0" smtClean="0"/>
              <a:t>Formation continue</a:t>
            </a:r>
          </a:p>
          <a:p>
            <a:r>
              <a:rPr lang="fr-FR" dirty="0" smtClean="0"/>
              <a:t>Master en Santé Publique </a:t>
            </a:r>
          </a:p>
          <a:p>
            <a:r>
              <a:rPr lang="fr-FR" dirty="0" smtClean="0"/>
              <a:t>Mise à niveau des écoles de Santé Publique</a:t>
            </a:r>
            <a:endParaRPr lang="fr-FR" dirty="0"/>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14</a:t>
            </a:fld>
            <a:endParaRPr lang="fr-BE"/>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33576" y="709950"/>
            <a:ext cx="6641431" cy="4160431"/>
          </a:xfrm>
        </p:spPr>
        <p:txBody>
          <a:bodyPr>
            <a:normAutofit fontScale="55000" lnSpcReduction="20000"/>
          </a:bodyPr>
          <a:lstStyle/>
          <a:p>
            <a:pPr algn="ctr">
              <a:spcAft>
                <a:spcPts val="2400"/>
              </a:spcAft>
            </a:pPr>
            <a:r>
              <a:rPr lang="fr-FR" sz="2200" b="1" dirty="0" smtClean="0"/>
              <a:t>5-1 Formation continue</a:t>
            </a:r>
          </a:p>
          <a:p>
            <a:pPr>
              <a:spcAft>
                <a:spcPts val="0"/>
              </a:spcAft>
            </a:pPr>
            <a:r>
              <a:rPr lang="fr-FR" sz="2200" b="1" dirty="0" smtClean="0"/>
              <a:t>Domaines de la formation continue</a:t>
            </a:r>
          </a:p>
          <a:p>
            <a:pPr marL="269875" indent="-269875">
              <a:spcAft>
                <a:spcPts val="600"/>
              </a:spcAft>
              <a:buClrTx/>
              <a:buFont typeface="+mj-lt"/>
              <a:buAutoNum type="arabicPeriod"/>
            </a:pPr>
            <a:r>
              <a:rPr lang="fr-FR" sz="2300" dirty="0" smtClean="0"/>
              <a:t>Techniques générales des soins infirmiers</a:t>
            </a:r>
          </a:p>
          <a:p>
            <a:pPr marL="269875" indent="-269875">
              <a:spcAft>
                <a:spcPts val="600"/>
              </a:spcAft>
              <a:buClrTx/>
              <a:buFont typeface="+mj-lt"/>
              <a:buAutoNum type="arabicPeriod"/>
            </a:pPr>
            <a:r>
              <a:rPr lang="fr-FR" sz="2300" dirty="0" smtClean="0"/>
              <a:t>Soins intensifs</a:t>
            </a:r>
          </a:p>
          <a:p>
            <a:pPr marL="269875" indent="-269875">
              <a:spcAft>
                <a:spcPts val="600"/>
              </a:spcAft>
              <a:buClrTx/>
              <a:buFont typeface="+mj-lt"/>
              <a:buAutoNum type="arabicPeriod"/>
            </a:pPr>
            <a:r>
              <a:rPr lang="fr-FR" sz="2300" dirty="0" smtClean="0"/>
              <a:t>SNIS et Surveillance épidémiologique</a:t>
            </a:r>
          </a:p>
          <a:p>
            <a:pPr marL="269875" indent="-269875">
              <a:spcAft>
                <a:spcPts val="600"/>
              </a:spcAft>
              <a:buClrTx/>
              <a:buFont typeface="+mj-lt"/>
              <a:buAutoNum type="arabicPeriod"/>
            </a:pPr>
            <a:r>
              <a:rPr lang="fr-FR" sz="2300" dirty="0" smtClean="0"/>
              <a:t>Education pour</a:t>
            </a:r>
          </a:p>
          <a:p>
            <a:pPr marL="269875" indent="-269875">
              <a:spcAft>
                <a:spcPts val="600"/>
              </a:spcAft>
              <a:buClrTx/>
              <a:buFont typeface="+mj-lt"/>
              <a:buAutoNum type="arabicPeriod"/>
            </a:pPr>
            <a:r>
              <a:rPr lang="fr-FR" sz="2300" dirty="0" smtClean="0"/>
              <a:t>Education pour</a:t>
            </a:r>
          </a:p>
          <a:p>
            <a:pPr marL="269875" indent="-269875">
              <a:spcAft>
                <a:spcPts val="600"/>
              </a:spcAft>
              <a:buClrTx/>
              <a:buFont typeface="+mj-lt"/>
              <a:buAutoNum type="arabicPeriod"/>
            </a:pPr>
            <a:r>
              <a:rPr lang="fr-FR" sz="2300" dirty="0" smtClean="0"/>
              <a:t>Education pour la santé et éducation thérapeutique du patient</a:t>
            </a:r>
          </a:p>
          <a:p>
            <a:pPr marL="269875" indent="-269875">
              <a:spcAft>
                <a:spcPts val="600"/>
              </a:spcAft>
              <a:buClrTx/>
              <a:buFont typeface="+mj-lt"/>
              <a:buAutoNum type="arabicPeriod"/>
            </a:pPr>
            <a:r>
              <a:rPr lang="fr-FR" sz="2300" dirty="0" smtClean="0"/>
              <a:t>Santé de la reproduction</a:t>
            </a:r>
          </a:p>
          <a:p>
            <a:pPr marL="269875" indent="-269875">
              <a:spcAft>
                <a:spcPts val="600"/>
              </a:spcAft>
              <a:buClrTx/>
              <a:buFont typeface="+mj-lt"/>
              <a:buAutoNum type="arabicPeriod"/>
            </a:pPr>
            <a:r>
              <a:rPr lang="fr-FR" sz="2300" dirty="0" smtClean="0"/>
              <a:t>Programmes Nationaux</a:t>
            </a:r>
          </a:p>
          <a:p>
            <a:pPr marL="269875" indent="-269875">
              <a:spcAft>
                <a:spcPts val="600"/>
              </a:spcAft>
              <a:buClrTx/>
              <a:buFont typeface="+mj-lt"/>
              <a:buAutoNum type="arabicPeriod"/>
            </a:pPr>
            <a:r>
              <a:rPr lang="fr-FR" sz="2300" dirty="0" smtClean="0"/>
              <a:t>Guide clinique et thérapeutique</a:t>
            </a:r>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15</a:t>
            </a:fld>
            <a:endParaRPr lang="fr-BE"/>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697" y="1181593"/>
            <a:ext cx="7748339" cy="2870643"/>
          </a:xfrm>
        </p:spPr>
        <p:txBody>
          <a:bodyPr>
            <a:normAutofit/>
          </a:bodyPr>
          <a:lstStyle/>
          <a:p>
            <a:pPr marL="342900" indent="-342900">
              <a:lnSpc>
                <a:spcPct val="70000"/>
              </a:lnSpc>
              <a:spcAft>
                <a:spcPts val="600"/>
              </a:spcAft>
              <a:buClrTx/>
              <a:buFont typeface="+mj-lt"/>
              <a:buAutoNum type="arabicPeriod" startAt="10"/>
            </a:pPr>
            <a:r>
              <a:rPr lang="fr-FR" sz="1600" dirty="0" smtClean="0"/>
              <a:t>Qualité de soins et management des services de santé</a:t>
            </a:r>
          </a:p>
          <a:p>
            <a:pPr marL="342900" indent="-342900">
              <a:lnSpc>
                <a:spcPct val="70000"/>
              </a:lnSpc>
              <a:spcAft>
                <a:spcPts val="600"/>
              </a:spcAft>
              <a:buClrTx/>
              <a:buFont typeface="+mj-lt"/>
              <a:buAutoNum type="arabicPeriod" startAt="10"/>
            </a:pPr>
            <a:r>
              <a:rPr lang="fr-FR" sz="1600" dirty="0" smtClean="0"/>
              <a:t>Techniques de laboratoires et contrôle de qualité</a:t>
            </a:r>
          </a:p>
          <a:p>
            <a:pPr marL="342900" indent="-342900">
              <a:lnSpc>
                <a:spcPct val="70000"/>
              </a:lnSpc>
              <a:spcAft>
                <a:spcPts val="600"/>
              </a:spcAft>
              <a:buClrTx/>
              <a:buFont typeface="+mj-lt"/>
              <a:buAutoNum type="arabicPeriod" startAt="10"/>
            </a:pPr>
            <a:r>
              <a:rPr lang="fr-FR" sz="1600" dirty="0" smtClean="0"/>
              <a:t>Techniques d'imagerie médicale</a:t>
            </a:r>
          </a:p>
          <a:p>
            <a:pPr marL="342900" indent="-342900">
              <a:lnSpc>
                <a:spcPct val="70000"/>
              </a:lnSpc>
              <a:spcAft>
                <a:spcPts val="600"/>
              </a:spcAft>
              <a:buClrTx/>
              <a:buFont typeface="+mj-lt"/>
              <a:buAutoNum type="arabicPeriod" startAt="10"/>
            </a:pPr>
            <a:r>
              <a:rPr lang="fr-FR" sz="1600" dirty="0" smtClean="0"/>
              <a:t>Ophtalmologie</a:t>
            </a:r>
          </a:p>
          <a:p>
            <a:pPr marL="342900" indent="-342900">
              <a:lnSpc>
                <a:spcPct val="70000"/>
              </a:lnSpc>
              <a:spcAft>
                <a:spcPts val="600"/>
              </a:spcAft>
              <a:buClrTx/>
              <a:buFont typeface="+mj-lt"/>
              <a:buAutoNum type="arabicPeriod" startAt="10"/>
            </a:pPr>
            <a:r>
              <a:rPr lang="fr-FR" sz="1600" dirty="0" smtClean="0"/>
              <a:t>Stomatologie</a:t>
            </a:r>
          </a:p>
          <a:p>
            <a:pPr marL="342900" indent="-342900">
              <a:lnSpc>
                <a:spcPct val="70000"/>
              </a:lnSpc>
              <a:spcAft>
                <a:spcPts val="600"/>
              </a:spcAft>
              <a:buClrTx/>
              <a:buFont typeface="+mj-lt"/>
              <a:buAutoNum type="arabicPeriod" startAt="10"/>
            </a:pPr>
            <a:r>
              <a:rPr lang="fr-FR" sz="1600" dirty="0" smtClean="0"/>
              <a:t>Hygiène et gestion des déchets biomédicaux</a:t>
            </a:r>
          </a:p>
          <a:p>
            <a:pPr marL="342900" indent="-342900">
              <a:lnSpc>
                <a:spcPct val="70000"/>
              </a:lnSpc>
              <a:spcAft>
                <a:spcPts val="600"/>
              </a:spcAft>
              <a:buClrTx/>
              <a:buFont typeface="+mj-lt"/>
              <a:buAutoNum type="arabicPeriod" startAt="10"/>
            </a:pPr>
            <a:r>
              <a:rPr lang="fr-FR" sz="1600" dirty="0" smtClean="0"/>
              <a:t>Accueil, éthique et déontologie</a:t>
            </a:r>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16</a:t>
            </a:fld>
            <a:endParaRPr lang="fr-BE"/>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9154" y="1489599"/>
            <a:ext cx="10058400" cy="4023360"/>
          </a:xfrm>
        </p:spPr>
        <p:txBody>
          <a:bodyPr>
            <a:normAutofit fontScale="92500" lnSpcReduction="10000"/>
          </a:bodyPr>
          <a:lstStyle/>
          <a:p>
            <a:pPr algn="ctr"/>
            <a:r>
              <a:rPr lang="fr-FR" b="1" dirty="0" smtClean="0"/>
              <a:t>5-2 Master Professionnel en Santé Publique</a:t>
            </a:r>
          </a:p>
          <a:p>
            <a:pPr algn="ctr"/>
            <a:endParaRPr lang="fr-FR" b="1" dirty="0" smtClean="0"/>
          </a:p>
          <a:p>
            <a:r>
              <a:rPr lang="fr-FR" dirty="0" smtClean="0"/>
              <a:t>Le PNFC prévoit un programme de master professionnel en santé publique proposé ai</a:t>
            </a:r>
          </a:p>
          <a:p>
            <a:r>
              <a:rPr lang="fr-FR" dirty="0" smtClean="0"/>
              <a:t>sein de l’Ecole Nationale Supérieure des Sciences de la Santé. Ce programme sera</a:t>
            </a:r>
          </a:p>
          <a:p>
            <a:r>
              <a:rPr lang="fr-FR" dirty="0" smtClean="0"/>
              <a:t>effectué avec quatre parcours :</a:t>
            </a:r>
          </a:p>
          <a:p>
            <a:pPr marL="273050" indent="-273050">
              <a:buClrTx/>
              <a:buFont typeface="Wingdings" pitchFamily="2" charset="2"/>
              <a:buChar char="§"/>
            </a:pPr>
            <a:r>
              <a:rPr lang="fr-FR" dirty="0" smtClean="0"/>
              <a:t>La santé de la reproduction</a:t>
            </a:r>
          </a:p>
          <a:p>
            <a:pPr marL="273050" indent="-273050">
              <a:buClrTx/>
              <a:buFont typeface="Wingdings" pitchFamily="2" charset="2"/>
              <a:buChar char="§"/>
            </a:pPr>
            <a:r>
              <a:rPr lang="fr-FR" dirty="0" smtClean="0"/>
              <a:t>L’Epidémiologie statistiques</a:t>
            </a:r>
          </a:p>
          <a:p>
            <a:pPr marL="273050" indent="-273050">
              <a:buClrTx/>
              <a:buFont typeface="Wingdings" pitchFamily="2" charset="2"/>
              <a:buChar char="§"/>
            </a:pPr>
            <a:r>
              <a:rPr lang="fr-FR" dirty="0" smtClean="0"/>
              <a:t>La Pédagogie des sciences de la santé</a:t>
            </a:r>
          </a:p>
          <a:p>
            <a:pPr marL="273050" indent="-273050">
              <a:buClrTx/>
              <a:buFont typeface="Wingdings" pitchFamily="2" charset="2"/>
              <a:buChar char="§"/>
            </a:pPr>
            <a:r>
              <a:rPr lang="fr-FR" dirty="0" smtClean="0"/>
              <a:t>La Qualité des soins et management des établissements de santé (Gestion des</a:t>
            </a:r>
          </a:p>
          <a:p>
            <a:pPr marL="273050" indent="-273050">
              <a:buClrTx/>
              <a:buFont typeface="Wingdings" pitchFamily="2" charset="2"/>
              <a:buChar char="§"/>
            </a:pPr>
            <a:r>
              <a:rPr lang="fr-FR" dirty="0" smtClean="0"/>
              <a:t>structures de santé)</a:t>
            </a:r>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17</a:t>
            </a:fld>
            <a:endParaRPr lang="fr-BE"/>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43276" y="623325"/>
            <a:ext cx="10058400" cy="4023360"/>
          </a:xfrm>
        </p:spPr>
        <p:txBody>
          <a:bodyPr/>
          <a:lstStyle/>
          <a:p>
            <a:r>
              <a:rPr lang="fr-FR" dirty="0" smtClean="0"/>
              <a:t>Chacun de ces parcours vise à répondre l’un des axes principaux du PNDS. En effet, le</a:t>
            </a:r>
          </a:p>
          <a:p>
            <a:r>
              <a:rPr lang="fr-FR" dirty="0" smtClean="0"/>
              <a:t>1er vise à contribuer à la réduction de la mortalité maternelle et infantile. Le second</a:t>
            </a:r>
          </a:p>
          <a:p>
            <a:r>
              <a:rPr lang="fr-FR" dirty="0" smtClean="0"/>
              <a:t>tend à faire face aux épidémies potentielles. Tandis que le troisième cherche à créer</a:t>
            </a:r>
          </a:p>
          <a:p>
            <a:r>
              <a:rPr lang="fr-FR" dirty="0" smtClean="0"/>
              <a:t>les compétences nécessaires à l’éducation pour la santé, l’éducation thérapeutique</a:t>
            </a:r>
          </a:p>
          <a:p>
            <a:r>
              <a:rPr lang="fr-FR" dirty="0" smtClean="0"/>
              <a:t>des patients et la formation et l’encadrement des autres professionnels. Le quatrième</a:t>
            </a:r>
          </a:p>
          <a:p>
            <a:r>
              <a:rPr lang="fr-FR" dirty="0" smtClean="0"/>
              <a:t>jette les bases de la pratique d’une gouvernance axée sur les résultats.</a:t>
            </a:r>
          </a:p>
          <a:p>
            <a:pPr>
              <a:buNone/>
            </a:pPr>
            <a:endParaRPr lang="fr-FR" dirty="0"/>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18</a:t>
            </a:fld>
            <a:endParaRPr lang="fr-BE"/>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19</a:t>
            </a:fld>
            <a:endParaRPr lang="fr-BE"/>
          </a:p>
        </p:txBody>
      </p:sp>
      <p:sp>
        <p:nvSpPr>
          <p:cNvPr id="6" name="Titre 1">
            <a:extLst>
              <a:ext uri="{FF2B5EF4-FFF2-40B4-BE49-F238E27FC236}">
                <a16:creationId xmlns:a16="http://schemas.microsoft.com/office/drawing/2014/main" xmlns="" id="{3C5DEB8D-AA9F-AD67-AFB9-27A3BA1620ED}"/>
              </a:ext>
            </a:extLst>
          </p:cNvPr>
          <p:cNvSpPr txBox="1">
            <a:spLocks/>
          </p:cNvSpPr>
          <p:nvPr/>
        </p:nvSpPr>
        <p:spPr>
          <a:xfrm>
            <a:off x="920763" y="891869"/>
            <a:ext cx="7013785" cy="401256"/>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285750" indent="-285750"/>
            <a:r>
              <a:rPr lang="fr-BE" sz="2000" dirty="0" smtClean="0">
                <a:latin typeface="+mn-lt"/>
                <a:ea typeface="+mn-ea"/>
                <a:cs typeface="+mn-cs"/>
              </a:rPr>
              <a:t>5-3 Renforcement </a:t>
            </a:r>
            <a:r>
              <a:rPr lang="fr-BE" sz="2000" dirty="0">
                <a:latin typeface="+mn-lt"/>
                <a:ea typeface="+mn-ea"/>
                <a:cs typeface="+mn-cs"/>
              </a:rPr>
              <a:t>de capacités des écoles </a:t>
            </a:r>
          </a:p>
        </p:txBody>
      </p:sp>
      <p:graphicFrame>
        <p:nvGraphicFramePr>
          <p:cNvPr id="8" name="Tableau 7"/>
          <p:cNvGraphicFramePr>
            <a:graphicFrameLocks noGrp="1"/>
          </p:cNvGraphicFramePr>
          <p:nvPr/>
        </p:nvGraphicFramePr>
        <p:xfrm>
          <a:off x="1040596" y="1463039"/>
          <a:ext cx="6900245" cy="2342139"/>
        </p:xfrm>
        <a:graphic>
          <a:graphicData uri="http://schemas.openxmlformats.org/drawingml/2006/table">
            <a:tbl>
              <a:tblPr firstRow="1" bandRow="1">
                <a:tableStyleId>{7DF18680-E054-41AD-8BC1-D1AEF772440D}</a:tableStyleId>
              </a:tblPr>
              <a:tblGrid>
                <a:gridCol w="6900245"/>
              </a:tblGrid>
              <a:tr h="528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kern="1200" dirty="0" smtClean="0">
                          <a:solidFill>
                            <a:schemeClr val="tx1">
                              <a:lumMod val="75000"/>
                              <a:lumOff val="25000"/>
                            </a:schemeClr>
                          </a:solidFill>
                          <a:latin typeface="+mn-lt"/>
                          <a:ea typeface="+mn-ea"/>
                          <a:cs typeface="+mn-cs"/>
                        </a:rPr>
                        <a:t>Construction de 5 amphithéâtres</a:t>
                      </a:r>
                      <a:endParaRPr lang="en-GB" sz="1800" b="0" kern="1200" dirty="0" smtClean="0">
                        <a:solidFill>
                          <a:schemeClr val="tx1">
                            <a:lumMod val="75000"/>
                            <a:lumOff val="25000"/>
                          </a:schemeClr>
                        </a:solidFill>
                        <a:latin typeface="+mn-lt"/>
                        <a:ea typeface="+mn-ea"/>
                        <a:cs typeface="+mn-cs"/>
                      </a:endParaRPr>
                    </a:p>
                  </a:txBody>
                  <a:tcPr/>
                </a:tc>
              </a:tr>
              <a:tr h="528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kern="1200" dirty="0" smtClean="0">
                          <a:solidFill>
                            <a:schemeClr val="tx1">
                              <a:lumMod val="75000"/>
                              <a:lumOff val="25000"/>
                            </a:schemeClr>
                          </a:solidFill>
                          <a:latin typeface="+mn-lt"/>
                          <a:ea typeface="+mn-ea"/>
                          <a:cs typeface="+mn-cs"/>
                        </a:rPr>
                        <a:t>Réhabilitation de l'école de Nema et kiffa</a:t>
                      </a:r>
                      <a:endParaRPr lang="en-GB" sz="1800" b="0" kern="1200" dirty="0" smtClean="0">
                        <a:solidFill>
                          <a:schemeClr val="tx1">
                            <a:lumMod val="75000"/>
                            <a:lumOff val="25000"/>
                          </a:schemeClr>
                        </a:solidFill>
                        <a:latin typeface="+mn-lt"/>
                        <a:ea typeface="+mn-ea"/>
                        <a:cs typeface="+mn-cs"/>
                      </a:endParaRPr>
                    </a:p>
                  </a:txBody>
                  <a:tcPr/>
                </a:tc>
              </a:tr>
              <a:tr h="7555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kern="1200" dirty="0" smtClean="0">
                          <a:solidFill>
                            <a:schemeClr val="tx1">
                              <a:lumMod val="75000"/>
                              <a:lumOff val="25000"/>
                            </a:schemeClr>
                          </a:solidFill>
                          <a:latin typeface="+mn-lt"/>
                          <a:ea typeface="+mn-ea"/>
                          <a:cs typeface="+mn-cs"/>
                        </a:rPr>
                        <a:t>Construction de 3 postes électriques et acquisition de 4 groupes électrogènes</a:t>
                      </a:r>
                      <a:endParaRPr lang="en-GB" sz="1800" b="0" kern="1200" dirty="0" smtClean="0">
                        <a:solidFill>
                          <a:schemeClr val="tx1">
                            <a:lumMod val="75000"/>
                            <a:lumOff val="25000"/>
                          </a:schemeClr>
                        </a:solidFill>
                        <a:latin typeface="+mn-lt"/>
                        <a:ea typeface="+mn-ea"/>
                        <a:cs typeface="+mn-cs"/>
                      </a:endParaRPr>
                    </a:p>
                  </a:txBody>
                  <a:tcPr/>
                </a:tc>
              </a:tr>
              <a:tr h="528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kern="1200" dirty="0" smtClean="0">
                          <a:solidFill>
                            <a:schemeClr val="tx1">
                              <a:lumMod val="75000"/>
                              <a:lumOff val="25000"/>
                            </a:schemeClr>
                          </a:solidFill>
                          <a:latin typeface="+mn-lt"/>
                          <a:ea typeface="+mn-ea"/>
                          <a:cs typeface="+mn-cs"/>
                        </a:rPr>
                        <a:t>Acquisition de 5 mannequins fidèles</a:t>
                      </a:r>
                      <a:endParaRPr lang="en-GB" sz="1800" b="0" kern="1200" dirty="0" smtClean="0">
                        <a:solidFill>
                          <a:schemeClr val="tx1">
                            <a:lumMod val="75000"/>
                            <a:lumOff val="25000"/>
                          </a:schemeClr>
                        </a:solidFill>
                        <a:latin typeface="+mn-lt"/>
                        <a:ea typeface="+mn-ea"/>
                        <a:cs typeface="+mn-cs"/>
                      </a:endParaRPr>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idx="1"/>
          </p:nvPr>
        </p:nvSpPr>
        <p:spPr/>
        <p:txBody>
          <a:bodyPr/>
          <a:lstStyle/>
          <a:p>
            <a:pPr marL="355600" indent="-355600">
              <a:buClrTx/>
              <a:buFont typeface="+mj-lt"/>
              <a:buAutoNum type="arabicPeriod"/>
            </a:pPr>
            <a:r>
              <a:rPr lang="fr-FR" dirty="0" smtClean="0"/>
              <a:t>Introduction</a:t>
            </a:r>
          </a:p>
          <a:p>
            <a:pPr marL="355600" indent="-355600">
              <a:buClrTx/>
              <a:buFont typeface="+mj-lt"/>
              <a:buAutoNum type="arabicPeriod"/>
            </a:pPr>
            <a:r>
              <a:rPr lang="fr-FR" dirty="0" smtClean="0"/>
              <a:t>Etat de lieux</a:t>
            </a:r>
          </a:p>
          <a:p>
            <a:pPr marL="355600" indent="-355600">
              <a:buClrTx/>
              <a:buFont typeface="+mj-lt"/>
              <a:buAutoNum type="arabicPeriod"/>
            </a:pPr>
            <a:r>
              <a:rPr lang="fr-FR" dirty="0" smtClean="0"/>
              <a:t>Objectif du plan</a:t>
            </a:r>
          </a:p>
          <a:p>
            <a:pPr marL="355600" indent="-355600">
              <a:buClrTx/>
              <a:buFont typeface="+mj-lt"/>
              <a:buAutoNum type="arabicPeriod"/>
            </a:pPr>
            <a:r>
              <a:rPr lang="fr-FR" dirty="0" smtClean="0"/>
              <a:t>Composantes du plan</a:t>
            </a:r>
          </a:p>
          <a:p>
            <a:pPr marL="355600" indent="-355600">
              <a:buClrTx/>
              <a:buFont typeface="+mj-lt"/>
              <a:buAutoNum type="arabicPeriod"/>
            </a:pPr>
            <a:r>
              <a:rPr lang="fr-FR" dirty="0" smtClean="0"/>
              <a:t>Suivis et Evaluation</a:t>
            </a:r>
          </a:p>
          <a:p>
            <a:pPr marL="355600" indent="-355600">
              <a:buClrTx/>
              <a:buFont typeface="+mj-lt"/>
              <a:buAutoNum type="arabicPeriod"/>
            </a:pPr>
            <a:r>
              <a:rPr lang="fr-FR" dirty="0" smtClean="0"/>
              <a:t>Défis </a:t>
            </a:r>
          </a:p>
          <a:p>
            <a:pPr marL="355600" indent="-355600">
              <a:buClrTx/>
              <a:buFont typeface="+mj-lt"/>
              <a:buAutoNum type="arabicPeriod"/>
            </a:pPr>
            <a:r>
              <a:rPr lang="fr-FR" dirty="0" smtClean="0"/>
              <a:t>Conclusion</a:t>
            </a:r>
          </a:p>
          <a:p>
            <a:endParaRPr lang="fr-FR" dirty="0"/>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2</a:t>
            </a:fld>
            <a:endParaRPr lang="fr-BE"/>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xmlns="" id="{CE766781-84B9-7B12-4484-7863FE66DBD7}"/>
              </a:ext>
            </a:extLst>
          </p:cNvPr>
          <p:cNvSpPr>
            <a:spLocks noGrp="1"/>
          </p:cNvSpPr>
          <p:nvPr>
            <p:ph type="ftr" sz="quarter" idx="11"/>
          </p:nvPr>
        </p:nvSpPr>
        <p:spPr/>
        <p:txBody>
          <a:bodyPr/>
          <a:lstStyle/>
          <a:p>
            <a:r>
              <a:rPr lang="fr-BE"/>
              <a:t>CCMP 25 Fevrier 2025</a:t>
            </a:r>
          </a:p>
        </p:txBody>
      </p:sp>
      <p:sp>
        <p:nvSpPr>
          <p:cNvPr id="5" name="Espace réservé du numéro de diapositive 4">
            <a:extLst>
              <a:ext uri="{FF2B5EF4-FFF2-40B4-BE49-F238E27FC236}">
                <a16:creationId xmlns:a16="http://schemas.microsoft.com/office/drawing/2014/main" xmlns="" id="{196994AF-7F85-CB91-F66C-D891CFCF371A}"/>
              </a:ext>
            </a:extLst>
          </p:cNvPr>
          <p:cNvSpPr>
            <a:spLocks noGrp="1"/>
          </p:cNvSpPr>
          <p:nvPr>
            <p:ph type="sldNum" sz="quarter" idx="12"/>
          </p:nvPr>
        </p:nvSpPr>
        <p:spPr/>
        <p:txBody>
          <a:bodyPr/>
          <a:lstStyle/>
          <a:p>
            <a:fld id="{563768A3-CF94-4BC0-86F9-B693D2600710}" type="slidenum">
              <a:rPr lang="fr-BE" smtClean="0"/>
              <a:pPr/>
              <a:t>20</a:t>
            </a:fld>
            <a:endParaRPr lang="fr-BE"/>
          </a:p>
        </p:txBody>
      </p:sp>
      <p:sp>
        <p:nvSpPr>
          <p:cNvPr id="8" name="ZoneTexte 7"/>
          <p:cNvSpPr txBox="1"/>
          <p:nvPr/>
        </p:nvSpPr>
        <p:spPr>
          <a:xfrm>
            <a:off x="1588168" y="1713297"/>
            <a:ext cx="8749364" cy="3123932"/>
          </a:xfrm>
          <a:prstGeom prst="rect">
            <a:avLst/>
          </a:prstGeom>
          <a:noFill/>
        </p:spPr>
        <p:txBody>
          <a:bodyPr wrap="square" rtlCol="0">
            <a:spAutoFit/>
          </a:bodyPr>
          <a:lstStyle/>
          <a:p>
            <a:pPr marL="182563" indent="-182563" algn="just" defTabSz="914400">
              <a:lnSpc>
                <a:spcPct val="110000"/>
              </a:lnSpc>
              <a:spcBef>
                <a:spcPts val="1200"/>
              </a:spcBef>
              <a:spcAft>
                <a:spcPts val="1200"/>
              </a:spcAft>
              <a:buSzPct val="100000"/>
            </a:pPr>
            <a:r>
              <a:rPr lang="fr-FR" sz="2000" b="1" dirty="0" smtClean="0">
                <a:solidFill>
                  <a:schemeClr val="tx1">
                    <a:lumMod val="75000"/>
                    <a:lumOff val="25000"/>
                  </a:schemeClr>
                </a:solidFill>
              </a:rPr>
              <a:t>6- Processus de validation du PNFC 2025-2030 : </a:t>
            </a:r>
          </a:p>
          <a:p>
            <a:pPr marL="269875" indent="-269875" algn="just" defTabSz="914400">
              <a:lnSpc>
                <a:spcPct val="110000"/>
              </a:lnSpc>
              <a:spcBef>
                <a:spcPts val="1200"/>
              </a:spcBef>
              <a:spcAft>
                <a:spcPts val="600"/>
              </a:spcAft>
              <a:buSzPct val="100000"/>
              <a:buFont typeface="Wingdings" pitchFamily="2" charset="2"/>
              <a:buChar char="§"/>
            </a:pPr>
            <a:r>
              <a:rPr lang="fr-FR" sz="2000" dirty="0" smtClean="0">
                <a:solidFill>
                  <a:schemeClr val="tx1">
                    <a:lumMod val="75000"/>
                    <a:lumOff val="25000"/>
                  </a:schemeClr>
                </a:solidFill>
              </a:rPr>
              <a:t>Partage du plan avec les Directeurs des écoles de santé </a:t>
            </a:r>
          </a:p>
          <a:p>
            <a:pPr marL="269875" indent="-269875" algn="just" defTabSz="914400">
              <a:lnSpc>
                <a:spcPct val="110000"/>
              </a:lnSpc>
              <a:spcBef>
                <a:spcPts val="1200"/>
              </a:spcBef>
              <a:spcAft>
                <a:spcPts val="600"/>
              </a:spcAft>
              <a:buSzPct val="100000"/>
              <a:buFont typeface="Wingdings" pitchFamily="2" charset="2"/>
              <a:buChar char="§"/>
            </a:pPr>
            <a:r>
              <a:rPr lang="fr-FR" sz="2000" dirty="0" smtClean="0">
                <a:solidFill>
                  <a:schemeClr val="tx1">
                    <a:lumMod val="75000"/>
                    <a:lumOff val="25000"/>
                  </a:schemeClr>
                </a:solidFill>
              </a:rPr>
              <a:t>Présentation et validation  du plan lors de la réunion du cabinet du Ministère de la santé </a:t>
            </a:r>
          </a:p>
          <a:p>
            <a:pPr marL="269875" indent="-269875" algn="just" defTabSz="914400">
              <a:lnSpc>
                <a:spcPct val="110000"/>
              </a:lnSpc>
              <a:spcBef>
                <a:spcPts val="1200"/>
              </a:spcBef>
              <a:spcAft>
                <a:spcPts val="600"/>
              </a:spcAft>
              <a:buSzPct val="100000"/>
              <a:buFont typeface="Wingdings" pitchFamily="2" charset="2"/>
              <a:buChar char="§"/>
            </a:pPr>
            <a:r>
              <a:rPr lang="fr-FR" sz="2000" dirty="0" smtClean="0">
                <a:solidFill>
                  <a:schemeClr val="tx1">
                    <a:lumMod val="75000"/>
                    <a:lumOff val="25000"/>
                  </a:schemeClr>
                </a:solidFill>
              </a:rPr>
              <a:t>Partage et validation du PNFC avec le Ministère de la fonction publique </a:t>
            </a:r>
          </a:p>
          <a:p>
            <a:pPr marL="269875" indent="-269875" algn="just" defTabSz="914400">
              <a:lnSpc>
                <a:spcPct val="110000"/>
              </a:lnSpc>
              <a:spcBef>
                <a:spcPts val="1200"/>
              </a:spcBef>
              <a:spcAft>
                <a:spcPts val="600"/>
              </a:spcAft>
              <a:buSzPct val="100000"/>
              <a:buFont typeface="Wingdings" pitchFamily="2" charset="2"/>
              <a:buChar char="§"/>
            </a:pPr>
            <a:r>
              <a:rPr lang="fr-FR" sz="2000" dirty="0" smtClean="0">
                <a:solidFill>
                  <a:schemeClr val="tx1">
                    <a:lumMod val="75000"/>
                    <a:lumOff val="25000"/>
                  </a:schemeClr>
                </a:solidFill>
              </a:rPr>
              <a:t>Adoption par le conseil des ministres du plan</a:t>
            </a:r>
          </a:p>
        </p:txBody>
      </p:sp>
    </p:spTree>
    <p:extLst>
      <p:ext uri="{BB962C8B-B14F-4D97-AF65-F5344CB8AC3E}">
        <p14:creationId xmlns:p14="http://schemas.microsoft.com/office/powerpoint/2010/main" xmlns="" val="19861197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17B0515-8222-CAC3-D15D-40E5DF4C464F}"/>
            </a:ext>
          </a:extLst>
        </p:cNvPr>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xmlns="" id="{C82C669F-4C7C-9716-91FF-29284A08F1A5}"/>
              </a:ext>
            </a:extLst>
          </p:cNvPr>
          <p:cNvSpPr>
            <a:spLocks noGrp="1"/>
          </p:cNvSpPr>
          <p:nvPr>
            <p:ph type="ftr" sz="quarter" idx="11"/>
          </p:nvPr>
        </p:nvSpPr>
        <p:spPr>
          <a:xfrm>
            <a:off x="3686185" y="6459112"/>
            <a:ext cx="4581049" cy="365797"/>
          </a:xfrm>
        </p:spPr>
        <p:txBody>
          <a:bodyPr/>
          <a:lstStyle/>
          <a:p>
            <a:r>
              <a:rPr lang="fr-BE"/>
              <a:t>CCMP 25 Fevrier 2025</a:t>
            </a:r>
          </a:p>
        </p:txBody>
      </p:sp>
      <p:sp>
        <p:nvSpPr>
          <p:cNvPr id="5" name="Espace réservé du numéro de diapositive 4">
            <a:extLst>
              <a:ext uri="{FF2B5EF4-FFF2-40B4-BE49-F238E27FC236}">
                <a16:creationId xmlns:a16="http://schemas.microsoft.com/office/drawing/2014/main" xmlns="" id="{EC7CFA21-D8B1-7A8B-8A07-031DC3EA192E}"/>
              </a:ext>
            </a:extLst>
          </p:cNvPr>
          <p:cNvSpPr>
            <a:spLocks noGrp="1"/>
          </p:cNvSpPr>
          <p:nvPr>
            <p:ph type="sldNum" sz="quarter" idx="12"/>
          </p:nvPr>
        </p:nvSpPr>
        <p:spPr>
          <a:xfrm>
            <a:off x="9900459" y="6459112"/>
            <a:ext cx="1246256" cy="365797"/>
          </a:xfrm>
        </p:spPr>
        <p:txBody>
          <a:bodyPr/>
          <a:lstStyle/>
          <a:p>
            <a:fld id="{563768A3-CF94-4BC0-86F9-B693D2600710}" type="slidenum">
              <a:rPr lang="fr-BE" smtClean="0"/>
              <a:pPr/>
              <a:t>21</a:t>
            </a:fld>
            <a:endParaRPr lang="fr-BE"/>
          </a:p>
        </p:txBody>
      </p:sp>
      <p:graphicFrame>
        <p:nvGraphicFramePr>
          <p:cNvPr id="13" name="Tableau 12">
            <a:extLst>
              <a:ext uri="{FF2B5EF4-FFF2-40B4-BE49-F238E27FC236}">
                <a16:creationId xmlns:a16="http://schemas.microsoft.com/office/drawing/2014/main" xmlns="" id="{C59355DE-6348-D1BC-89CA-F7365541CA27}"/>
              </a:ext>
            </a:extLst>
          </p:cNvPr>
          <p:cNvGraphicFramePr>
            <a:graphicFrameLocks noGrp="1"/>
          </p:cNvGraphicFramePr>
          <p:nvPr>
            <p:extLst>
              <p:ext uri="{D42A27DB-BD31-4B8C-83A1-F6EECF244321}">
                <p14:modId xmlns:p14="http://schemas.microsoft.com/office/powerpoint/2010/main" xmlns="" val="2653174352"/>
              </p:ext>
            </p:extLst>
          </p:nvPr>
        </p:nvGraphicFramePr>
        <p:xfrm>
          <a:off x="914400" y="1549193"/>
          <a:ext cx="9991023" cy="4267784"/>
        </p:xfrm>
        <a:graphic>
          <a:graphicData uri="http://schemas.openxmlformats.org/drawingml/2006/table">
            <a:tbl>
              <a:tblPr firstRow="1" firstCol="1" bandRow="1"/>
              <a:tblGrid>
                <a:gridCol w="1852515">
                  <a:extLst>
                    <a:ext uri="{9D8B030D-6E8A-4147-A177-3AD203B41FA5}">
                      <a16:colId xmlns:a16="http://schemas.microsoft.com/office/drawing/2014/main" xmlns="" val="4211842266"/>
                    </a:ext>
                  </a:extLst>
                </a:gridCol>
                <a:gridCol w="2127664">
                  <a:extLst>
                    <a:ext uri="{9D8B030D-6E8A-4147-A177-3AD203B41FA5}">
                      <a16:colId xmlns:a16="http://schemas.microsoft.com/office/drawing/2014/main" xmlns="" val="2604412553"/>
                    </a:ext>
                  </a:extLst>
                </a:gridCol>
                <a:gridCol w="2205140">
                  <a:extLst>
                    <a:ext uri="{9D8B030D-6E8A-4147-A177-3AD203B41FA5}">
                      <a16:colId xmlns:a16="http://schemas.microsoft.com/office/drawing/2014/main" xmlns="" val="4179718933"/>
                    </a:ext>
                  </a:extLst>
                </a:gridCol>
                <a:gridCol w="1376721">
                  <a:extLst>
                    <a:ext uri="{9D8B030D-6E8A-4147-A177-3AD203B41FA5}">
                      <a16:colId xmlns:a16="http://schemas.microsoft.com/office/drawing/2014/main" xmlns="" val="1946944702"/>
                    </a:ext>
                  </a:extLst>
                </a:gridCol>
                <a:gridCol w="2428983">
                  <a:extLst>
                    <a:ext uri="{9D8B030D-6E8A-4147-A177-3AD203B41FA5}">
                      <a16:colId xmlns:a16="http://schemas.microsoft.com/office/drawing/2014/main" xmlns="" val="2853035777"/>
                    </a:ext>
                  </a:extLst>
                </a:gridCol>
              </a:tblGrid>
              <a:tr h="577990">
                <a:tc>
                  <a:txBody>
                    <a:bodyPr/>
                    <a:lstStyle/>
                    <a:p>
                      <a:pPr algn="l">
                        <a:lnSpc>
                          <a:spcPct val="115000"/>
                        </a:lnSpc>
                        <a:spcAft>
                          <a:spcPts val="1000"/>
                        </a:spcAft>
                      </a:pPr>
                      <a:r>
                        <a:rPr lang="fr-FR" sz="1200" b="1" dirty="0">
                          <a:effectLst/>
                          <a:latin typeface="LouguiyaFR" panose="020B0602030402020204" pitchFamily="34" charset="0"/>
                          <a:ea typeface="Times New Roman" panose="02020603050405020304" pitchFamily="18" charset="0"/>
                          <a:cs typeface="Louguiya" panose="02000500000000000000" pitchFamily="2" charset="-78"/>
                        </a:rPr>
                        <a:t>Instances</a:t>
                      </a:r>
                      <a:endParaRPr lang="en-GB" sz="1200" b="1"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noFill/>
                  </a:tcPr>
                </a:tc>
                <a:tc>
                  <a:txBody>
                    <a:bodyPr/>
                    <a:lstStyle/>
                    <a:p>
                      <a:pPr algn="l">
                        <a:lnSpc>
                          <a:spcPct val="115000"/>
                        </a:lnSpc>
                        <a:spcAft>
                          <a:spcPts val="1000"/>
                        </a:spcAft>
                      </a:pPr>
                      <a:r>
                        <a:rPr lang="fr-FR" sz="1200" b="1" dirty="0">
                          <a:effectLst/>
                          <a:latin typeface="LouguiyaFR" panose="020B0602030402020204" pitchFamily="34" charset="0"/>
                          <a:ea typeface="Times New Roman" panose="02020603050405020304" pitchFamily="18" charset="0"/>
                          <a:cs typeface="Louguiya" panose="02000500000000000000" pitchFamily="2" charset="-78"/>
                        </a:rPr>
                        <a:t>Composition</a:t>
                      </a:r>
                      <a:endParaRPr lang="en-GB" sz="1200" b="1"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noFill/>
                  </a:tcPr>
                </a:tc>
                <a:tc>
                  <a:txBody>
                    <a:bodyPr/>
                    <a:lstStyle/>
                    <a:p>
                      <a:pPr algn="l">
                        <a:lnSpc>
                          <a:spcPct val="115000"/>
                        </a:lnSpc>
                        <a:spcAft>
                          <a:spcPts val="1000"/>
                        </a:spcAft>
                      </a:pPr>
                      <a:r>
                        <a:rPr lang="fr-FR" sz="1200" b="1" dirty="0">
                          <a:effectLst/>
                          <a:latin typeface="LouguiyaFR" panose="020B0602030402020204" pitchFamily="34" charset="0"/>
                          <a:ea typeface="Times New Roman" panose="02020603050405020304" pitchFamily="18" charset="0"/>
                          <a:cs typeface="Louguiya" panose="02000500000000000000" pitchFamily="2" charset="-78"/>
                        </a:rPr>
                        <a:t>Attribution</a:t>
                      </a:r>
                      <a:endParaRPr lang="en-GB" sz="1200" b="1"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noFill/>
                  </a:tcPr>
                </a:tc>
                <a:tc>
                  <a:txBody>
                    <a:bodyPr/>
                    <a:lstStyle/>
                    <a:p>
                      <a:pPr algn="l">
                        <a:lnSpc>
                          <a:spcPct val="115000"/>
                        </a:lnSpc>
                        <a:spcAft>
                          <a:spcPts val="1000"/>
                        </a:spcAft>
                      </a:pPr>
                      <a:r>
                        <a:rPr lang="fr-FR" sz="1200" b="1" dirty="0">
                          <a:effectLst/>
                          <a:latin typeface="LouguiyaFR" panose="020B0602030402020204" pitchFamily="34" charset="0"/>
                          <a:ea typeface="Times New Roman" panose="02020603050405020304" pitchFamily="18" charset="0"/>
                          <a:cs typeface="Louguiya" panose="02000500000000000000" pitchFamily="2" charset="-78"/>
                        </a:rPr>
                        <a:t>Réunion</a:t>
                      </a:r>
                      <a:endParaRPr lang="en-GB" sz="1200" b="1"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noFill/>
                  </a:tcPr>
                </a:tc>
                <a:tc>
                  <a:txBody>
                    <a:bodyPr/>
                    <a:lstStyle/>
                    <a:p>
                      <a:pPr algn="l">
                        <a:lnSpc>
                          <a:spcPct val="115000"/>
                        </a:lnSpc>
                        <a:spcAft>
                          <a:spcPts val="1000"/>
                        </a:spcAft>
                      </a:pPr>
                      <a:r>
                        <a:rPr lang="fr-FR" sz="1200" b="1" dirty="0">
                          <a:effectLst/>
                          <a:latin typeface="LouguiyaFR" panose="020B0602030402020204" pitchFamily="34" charset="0"/>
                          <a:ea typeface="Times New Roman" panose="02020603050405020304" pitchFamily="18" charset="0"/>
                          <a:cs typeface="Louguiya" panose="02000500000000000000" pitchFamily="2" charset="-78"/>
                        </a:rPr>
                        <a:t>Documents de suivi </a:t>
                      </a:r>
                      <a:endParaRPr lang="en-GB" sz="1200" b="1"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noFill/>
                  </a:tcPr>
                </a:tc>
                <a:extLst>
                  <a:ext uri="{0D108BD9-81ED-4DB2-BD59-A6C34878D82A}">
                    <a16:rowId xmlns:a16="http://schemas.microsoft.com/office/drawing/2014/main" xmlns="" val="2383796982"/>
                  </a:ext>
                </a:extLst>
              </a:tr>
              <a:tr h="1114064">
                <a:tc>
                  <a:txBody>
                    <a:bodyPr/>
                    <a:lstStyle/>
                    <a:p>
                      <a:pPr algn="l">
                        <a:lnSpc>
                          <a:spcPct val="115000"/>
                        </a:lnSpc>
                        <a:spcAft>
                          <a:spcPts val="1000"/>
                        </a:spcAft>
                      </a:pPr>
                      <a:r>
                        <a:rPr lang="fr-FR" sz="1200" b="1" dirty="0">
                          <a:solidFill>
                            <a:srgbClr val="000000"/>
                          </a:solidFill>
                          <a:effectLst/>
                          <a:latin typeface="LouguiyaFR" panose="020B0602030402020204" pitchFamily="34" charset="0"/>
                          <a:ea typeface="Times New Roman" panose="02020603050405020304" pitchFamily="18" charset="0"/>
                          <a:cs typeface="Louguiya" panose="02000500000000000000" pitchFamily="2" charset="-78"/>
                        </a:rPr>
                        <a:t>Comité central</a:t>
                      </a:r>
                      <a:endParaRPr lang="en-GB" sz="1200" b="1"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269875" lvl="0" indent="-269875" algn="l" rtl="0">
                        <a:lnSpc>
                          <a:spcPct val="115000"/>
                        </a:lnSpc>
                        <a:spcAft>
                          <a:spcPts val="600"/>
                        </a:spcAft>
                        <a:buFont typeface="Wingdings" panose="05000000000000000000" pitchFamily="2" charset="2"/>
                        <a:buChar char=""/>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Secrétaire General</a:t>
                      </a: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269875" lvl="0" indent="-269875" algn="l">
                        <a:lnSpc>
                          <a:spcPct val="115000"/>
                        </a:lnSpc>
                        <a:spcAft>
                          <a:spcPts val="600"/>
                        </a:spcAft>
                        <a:buFont typeface="Wingdings" panose="05000000000000000000" pitchFamily="2" charset="2"/>
                        <a:buChar char=""/>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DGSP</a:t>
                      </a: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269875" lvl="0" indent="-269875" algn="l">
                        <a:lnSpc>
                          <a:spcPct val="115000"/>
                        </a:lnSpc>
                        <a:spcAft>
                          <a:spcPts val="600"/>
                        </a:spcAft>
                        <a:buFont typeface="Wingdings" panose="05000000000000000000" pitchFamily="2" charset="2"/>
                        <a:buChar char=""/>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DMH</a:t>
                      </a: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269875" lvl="0" indent="-269875" algn="l">
                        <a:lnSpc>
                          <a:spcPct val="115000"/>
                        </a:lnSpc>
                        <a:spcAft>
                          <a:spcPts val="600"/>
                        </a:spcAft>
                        <a:buFont typeface="Wingdings" panose="05000000000000000000" pitchFamily="2" charset="2"/>
                        <a:buChar char=""/>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DRH</a:t>
                      </a: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269875" lvl="0" indent="-269875" algn="l">
                        <a:lnSpc>
                          <a:spcPct val="115000"/>
                        </a:lnSpc>
                        <a:spcAft>
                          <a:spcPts val="600"/>
                        </a:spcAft>
                        <a:buFont typeface="Wingdings" panose="05000000000000000000" pitchFamily="2" charset="2"/>
                        <a:buChar char=""/>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DAF</a:t>
                      </a:r>
                      <a:endParaRPr lang="en-GB" sz="1200"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lvl="0" indent="-342900" algn="l" rtl="0">
                        <a:lnSpc>
                          <a:spcPct val="115000"/>
                        </a:lnSpc>
                        <a:spcAft>
                          <a:spcPts val="600"/>
                        </a:spcAft>
                        <a:buFont typeface="Wingdings" panose="05000000000000000000" pitchFamily="2" charset="2"/>
                        <a:buChar char=""/>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Pilotage</a:t>
                      </a: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15000"/>
                        </a:lnSpc>
                        <a:spcAft>
                          <a:spcPts val="600"/>
                        </a:spcAft>
                        <a:buFont typeface="Wingdings" panose="05000000000000000000" pitchFamily="2" charset="2"/>
                        <a:buChar char=""/>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Orientation</a:t>
                      </a: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15000"/>
                        </a:lnSpc>
                        <a:spcAft>
                          <a:spcPts val="600"/>
                        </a:spcAft>
                        <a:buFont typeface="Wingdings" panose="05000000000000000000" pitchFamily="2" charset="2"/>
                        <a:buChar char=""/>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Mobilisation de fonds </a:t>
                      </a: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15000"/>
                        </a:lnSpc>
                        <a:spcAft>
                          <a:spcPts val="600"/>
                        </a:spcAft>
                        <a:buFont typeface="Wingdings" panose="05000000000000000000" pitchFamily="2" charset="2"/>
                        <a:buChar char=""/>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Le suivi central </a:t>
                      </a:r>
                      <a:endParaRPr lang="en-GB" sz="1200"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l">
                        <a:lnSpc>
                          <a:spcPct val="115000"/>
                        </a:lnSpc>
                        <a:spcAft>
                          <a:spcPts val="1000"/>
                        </a:spcAft>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Par trimestre</a:t>
                      </a:r>
                      <a:endParaRPr lang="en-GB" sz="1200"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l">
                        <a:lnSpc>
                          <a:spcPct val="115000"/>
                        </a:lnSpc>
                        <a:spcAft>
                          <a:spcPts val="1000"/>
                        </a:spcAft>
                      </a:pPr>
                      <a:r>
                        <a:rPr lang="fr-FR" sz="1200">
                          <a:solidFill>
                            <a:srgbClr val="000000"/>
                          </a:solidFill>
                          <a:effectLst/>
                          <a:latin typeface="LouguiyaFR" panose="020B0602030402020204" pitchFamily="34" charset="0"/>
                          <a:ea typeface="Calibri" panose="020F0502020204030204" pitchFamily="34" charset="0"/>
                          <a:cs typeface="Louguiya" panose="02000500000000000000" pitchFamily="2" charset="-78"/>
                        </a:rPr>
                        <a:t>Rapports trimestriels </a:t>
                      </a:r>
                      <a:endParaRPr lang="en-GB" sz="120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extLst>
                  <a:ext uri="{0D108BD9-81ED-4DB2-BD59-A6C34878D82A}">
                    <a16:rowId xmlns:a16="http://schemas.microsoft.com/office/drawing/2014/main" xmlns="" val="1294830832"/>
                  </a:ext>
                </a:extLst>
              </a:tr>
              <a:tr h="1339786">
                <a:tc>
                  <a:txBody>
                    <a:bodyPr/>
                    <a:lstStyle/>
                    <a:p>
                      <a:pPr algn="l">
                        <a:lnSpc>
                          <a:spcPct val="115000"/>
                        </a:lnSpc>
                        <a:spcAft>
                          <a:spcPts val="1000"/>
                        </a:spcAft>
                      </a:pPr>
                      <a:r>
                        <a:rPr lang="fr-FR" sz="1200" b="1" dirty="0">
                          <a:effectLst/>
                          <a:latin typeface="LouguiyaFR" panose="020B0602030402020204" pitchFamily="34" charset="0"/>
                          <a:ea typeface="Times New Roman" panose="02020603050405020304" pitchFamily="18" charset="0"/>
                          <a:cs typeface="Louguiya" panose="02000500000000000000" pitchFamily="2" charset="-78"/>
                        </a:rPr>
                        <a:t>Comité régional </a:t>
                      </a:r>
                      <a:endParaRPr lang="en-GB" sz="1200" b="1"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marL="269875" lvl="0" indent="-269875"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DRS de la région où se trouve l’école</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p>
                      <a:pPr marL="269875" lvl="0" indent="-269875"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DRS des autres régions</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p>
                      <a:pPr marL="269875" lvl="0" indent="-269875"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Directeur de l’école </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p>
                      <a:pPr marL="269875" lvl="0" indent="-269875"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Directeur de l’hôpital</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marL="342900" lvl="0" indent="-342900"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Suivi régional </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p>
                      <a:pPr marL="342900" lvl="0" indent="-342900"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Identification de bénéficiaire </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p>
                      <a:pPr marL="228600" algn="l">
                        <a:lnSpc>
                          <a:spcPct val="115000"/>
                        </a:lnSpc>
                        <a:spcAft>
                          <a:spcPts val="1000"/>
                        </a:spcAft>
                      </a:pPr>
                      <a:r>
                        <a:rPr lang="fr-FR" sz="1200" dirty="0">
                          <a:effectLst/>
                          <a:latin typeface="LouguiyaFR" panose="020B0602030402020204" pitchFamily="34" charset="0"/>
                          <a:ea typeface="Calibri" panose="020F0502020204030204" pitchFamily="34" charset="0"/>
                          <a:cs typeface="Louguiya" panose="02000500000000000000" pitchFamily="2" charset="-78"/>
                        </a:rPr>
                        <a:t> </a:t>
                      </a:r>
                      <a:endParaRPr lang="en-GB" sz="1200"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1000"/>
                        </a:spcAft>
                      </a:pPr>
                      <a:r>
                        <a:rPr lang="fr-FR" sz="1200" dirty="0">
                          <a:effectLst/>
                          <a:latin typeface="LouguiyaFR" panose="020B0602030402020204" pitchFamily="34" charset="0"/>
                          <a:ea typeface="Calibri" panose="020F0502020204030204" pitchFamily="34" charset="0"/>
                          <a:cs typeface="Louguiya" panose="02000500000000000000" pitchFamily="2" charset="-78"/>
                        </a:rPr>
                        <a:t>Chaque deux mois</a:t>
                      </a:r>
                      <a:endParaRPr lang="en-GB" sz="1200"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1000"/>
                        </a:spcAft>
                      </a:pPr>
                      <a:r>
                        <a:rPr lang="fr-FR" sz="1200" dirty="0">
                          <a:effectLst/>
                          <a:latin typeface="LouguiyaFR" panose="020B0602030402020204" pitchFamily="34" charset="0"/>
                          <a:ea typeface="Calibri" panose="020F0502020204030204" pitchFamily="34" charset="0"/>
                          <a:cs typeface="Louguiya" panose="02000500000000000000" pitchFamily="2" charset="-78"/>
                        </a:rPr>
                        <a:t>Rapports de suivi </a:t>
                      </a:r>
                      <a:endParaRPr lang="en-GB" sz="1200"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extLst>
                  <a:ext uri="{0D108BD9-81ED-4DB2-BD59-A6C34878D82A}">
                    <a16:rowId xmlns:a16="http://schemas.microsoft.com/office/drawing/2014/main" xmlns="" val="3630415785"/>
                  </a:ext>
                </a:extLst>
              </a:tr>
              <a:tr h="888342">
                <a:tc>
                  <a:txBody>
                    <a:bodyPr/>
                    <a:lstStyle/>
                    <a:p>
                      <a:pPr algn="l">
                        <a:lnSpc>
                          <a:spcPct val="115000"/>
                        </a:lnSpc>
                        <a:spcAft>
                          <a:spcPts val="1000"/>
                        </a:spcAft>
                      </a:pPr>
                      <a:r>
                        <a:rPr lang="fr-FR" sz="1200" b="1" dirty="0">
                          <a:solidFill>
                            <a:srgbClr val="000000"/>
                          </a:solidFill>
                          <a:effectLst/>
                          <a:latin typeface="LouguiyaFR" panose="020B0602030402020204" pitchFamily="34" charset="0"/>
                          <a:ea typeface="Times New Roman" panose="02020603050405020304" pitchFamily="18" charset="0"/>
                          <a:cs typeface="Louguiya" panose="02000500000000000000" pitchFamily="2" charset="-78"/>
                        </a:rPr>
                        <a:t>Comité départemental </a:t>
                      </a:r>
                      <a:endParaRPr lang="en-GB" sz="1200" b="1"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269875" lvl="0" indent="-269875"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MCM</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p>
                      <a:pPr marL="269875" lvl="0" indent="-269875"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Directeur de l’hôpital</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lvl="0" indent="-342900"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Suivi départemental  </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p>
                      <a:pPr marL="342900" lvl="0" indent="-342900"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Identification de bénéficiaire</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p>
                      <a:pPr marL="342900" lvl="0" indent="-342900" algn="l" defTabSz="914400" rtl="0" eaLnBrk="1" latinLnBrk="0" hangingPunct="1">
                        <a:lnSpc>
                          <a:spcPct val="115000"/>
                        </a:lnSpc>
                        <a:spcAft>
                          <a:spcPts val="600"/>
                        </a:spcAft>
                        <a:buFont typeface="Wingdings" panose="05000000000000000000" pitchFamily="2" charset="2"/>
                        <a:buChar char=""/>
                      </a:pPr>
                      <a:r>
                        <a:rPr lang="fr-FR"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Sites de stage</a:t>
                      </a:r>
                      <a:endParaRPr lang="en-GB" sz="1200" kern="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l">
                        <a:lnSpc>
                          <a:spcPct val="115000"/>
                        </a:lnSpc>
                        <a:spcAft>
                          <a:spcPts val="1000"/>
                        </a:spcAft>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Mensuel </a:t>
                      </a:r>
                      <a:endParaRPr lang="en-GB" sz="1200"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l">
                        <a:lnSpc>
                          <a:spcPct val="115000"/>
                        </a:lnSpc>
                        <a:spcAft>
                          <a:spcPts val="1000"/>
                        </a:spcAft>
                      </a:pPr>
                      <a:r>
                        <a:rPr lang="fr-FR" sz="1200" dirty="0">
                          <a:solidFill>
                            <a:srgbClr val="000000"/>
                          </a:solidFill>
                          <a:effectLst/>
                          <a:latin typeface="LouguiyaFR" panose="020B0602030402020204" pitchFamily="34" charset="0"/>
                          <a:ea typeface="Calibri" panose="020F0502020204030204" pitchFamily="34" charset="0"/>
                          <a:cs typeface="Louguiya" panose="02000500000000000000" pitchFamily="2" charset="-78"/>
                        </a:rPr>
                        <a:t>Rapports de suivi</a:t>
                      </a:r>
                      <a:endParaRPr lang="en-GB" sz="1200" dirty="0">
                        <a:effectLst/>
                        <a:latin typeface="Calibri" panose="020F0502020204030204" pitchFamily="34" charset="0"/>
                        <a:ea typeface="Calibri" panose="020F0502020204030204" pitchFamily="34" charset="0"/>
                        <a:cs typeface="Arial" panose="020B0604020202020204" pitchFamily="34" charset="0"/>
                      </a:endParaRPr>
                    </a:p>
                  </a:txBody>
                  <a:tcPr marL="47866" marR="47866" marT="0" marB="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extLst>
                  <a:ext uri="{0D108BD9-81ED-4DB2-BD59-A6C34878D82A}">
                    <a16:rowId xmlns:a16="http://schemas.microsoft.com/office/drawing/2014/main" xmlns="" val="3295625807"/>
                  </a:ext>
                </a:extLst>
              </a:tr>
            </a:tbl>
          </a:graphicData>
        </a:graphic>
      </p:graphicFrame>
      <p:sp>
        <p:nvSpPr>
          <p:cNvPr id="8" name="ZoneTexte 7"/>
          <p:cNvSpPr txBox="1"/>
          <p:nvPr/>
        </p:nvSpPr>
        <p:spPr>
          <a:xfrm>
            <a:off x="856648" y="865628"/>
            <a:ext cx="5736657" cy="400110"/>
          </a:xfrm>
          <a:prstGeom prst="rect">
            <a:avLst/>
          </a:prstGeom>
          <a:noFill/>
        </p:spPr>
        <p:txBody>
          <a:bodyPr wrap="square" rtlCol="0">
            <a:spAutoFit/>
          </a:bodyPr>
          <a:lstStyle/>
          <a:p>
            <a:pPr indent="269875"/>
            <a:r>
              <a:rPr lang="fr-FR" sz="2000" spc="-50" dirty="0" smtClean="0">
                <a:solidFill>
                  <a:schemeClr val="tx1">
                    <a:lumMod val="75000"/>
                    <a:lumOff val="25000"/>
                  </a:schemeClr>
                </a:solidFill>
              </a:rPr>
              <a:t>7- Mécanismes de suivi et évaluation</a:t>
            </a:r>
            <a:endParaRPr lang="fr-FR" sz="2000" spc="-50" dirty="0">
              <a:solidFill>
                <a:schemeClr val="tx1">
                  <a:lumMod val="75000"/>
                  <a:lumOff val="25000"/>
                </a:schemeClr>
              </a:solidFill>
            </a:endParaRPr>
          </a:p>
        </p:txBody>
      </p:sp>
    </p:spTree>
    <p:extLst>
      <p:ext uri="{BB962C8B-B14F-4D97-AF65-F5344CB8AC3E}">
        <p14:creationId xmlns:p14="http://schemas.microsoft.com/office/powerpoint/2010/main" xmlns="" val="21749853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B2DCE0D-6501-4973-8D45-552B7463B0B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71072FB8-D6B0-608F-3F10-7D00475B7856}"/>
              </a:ext>
            </a:extLst>
          </p:cNvPr>
          <p:cNvSpPr>
            <a:spLocks noGrp="1"/>
          </p:cNvSpPr>
          <p:nvPr>
            <p:ph type="title"/>
          </p:nvPr>
        </p:nvSpPr>
        <p:spPr>
          <a:xfrm>
            <a:off x="885524" y="231007"/>
            <a:ext cx="10058400" cy="457200"/>
          </a:xfrm>
        </p:spPr>
        <p:txBody>
          <a:bodyPr>
            <a:normAutofit/>
          </a:bodyPr>
          <a:lstStyle/>
          <a:p>
            <a:pPr algn="ctr"/>
            <a:r>
              <a:rPr lang="fr-BE" sz="2400" b="1" dirty="0" smtClean="0">
                <a:solidFill>
                  <a:schemeClr val="tx1"/>
                </a:solidFill>
                <a:latin typeface="+mn-lt"/>
                <a:ea typeface="+mn-ea"/>
                <a:cs typeface="+mn-cs"/>
              </a:rPr>
              <a:t>8- Défis </a:t>
            </a:r>
            <a:r>
              <a:rPr lang="fr-BE" sz="2400" b="1" dirty="0">
                <a:solidFill>
                  <a:schemeClr val="tx1"/>
                </a:solidFill>
                <a:latin typeface="+mn-lt"/>
                <a:ea typeface="+mn-ea"/>
                <a:cs typeface="+mn-cs"/>
              </a:rPr>
              <a:t>et recommandations</a:t>
            </a:r>
          </a:p>
        </p:txBody>
      </p:sp>
      <p:sp>
        <p:nvSpPr>
          <p:cNvPr id="3" name="Espace réservé du contenu 2">
            <a:extLst>
              <a:ext uri="{FF2B5EF4-FFF2-40B4-BE49-F238E27FC236}">
                <a16:creationId xmlns:a16="http://schemas.microsoft.com/office/drawing/2014/main" xmlns="" id="{62220AC0-FA93-C53B-07E3-3CDFDB8BE91C}"/>
              </a:ext>
            </a:extLst>
          </p:cNvPr>
          <p:cNvSpPr>
            <a:spLocks noGrp="1"/>
          </p:cNvSpPr>
          <p:nvPr>
            <p:ph idx="1"/>
          </p:nvPr>
        </p:nvSpPr>
        <p:spPr>
          <a:xfrm>
            <a:off x="683394" y="940958"/>
            <a:ext cx="10799545" cy="5459842"/>
          </a:xfrm>
        </p:spPr>
        <p:txBody>
          <a:bodyPr>
            <a:normAutofit fontScale="25000" lnSpcReduction="20000"/>
          </a:bodyPr>
          <a:lstStyle/>
          <a:p>
            <a:pPr marL="342900" indent="-342900">
              <a:lnSpc>
                <a:spcPct val="107000"/>
              </a:lnSpc>
              <a:spcAft>
                <a:spcPts val="800"/>
              </a:spcAft>
              <a:buSzPts val="1000"/>
              <a:buNone/>
              <a:tabLst>
                <a:tab pos="457200" algn="l"/>
              </a:tabLst>
            </a:pPr>
            <a:r>
              <a:rPr lang="fr-BE" sz="8000" b="1" dirty="0"/>
              <a:t>Défis identifiés :</a:t>
            </a:r>
          </a:p>
          <a:p>
            <a:pPr marL="182563" lvl="1" indent="-182563" algn="just">
              <a:lnSpc>
                <a:spcPct val="130000"/>
              </a:lnSpc>
              <a:spcBef>
                <a:spcPts val="1200"/>
              </a:spcBef>
              <a:spcAft>
                <a:spcPts val="200"/>
              </a:spcAft>
              <a:buClrTx/>
              <a:buSzPct val="100000"/>
              <a:buFont typeface="Wingdings" pitchFamily="2" charset="2"/>
              <a:buChar char="§"/>
              <a:tabLst>
                <a:tab pos="914400" algn="l"/>
              </a:tabLst>
            </a:pPr>
            <a:r>
              <a:rPr lang="fr-FR" sz="7200" dirty="0" smtClean="0"/>
              <a:t>Financement du plan </a:t>
            </a:r>
          </a:p>
          <a:p>
            <a:pPr marL="182563" lvl="1" indent="-182563" algn="just">
              <a:lnSpc>
                <a:spcPct val="130000"/>
              </a:lnSpc>
              <a:spcBef>
                <a:spcPts val="1200"/>
              </a:spcBef>
              <a:spcAft>
                <a:spcPts val="200"/>
              </a:spcAft>
              <a:buClrTx/>
              <a:buSzPct val="100000"/>
              <a:buFont typeface="Wingdings" pitchFamily="2" charset="2"/>
              <a:buChar char="§"/>
              <a:tabLst>
                <a:tab pos="914400" algn="l"/>
              </a:tabLst>
            </a:pPr>
            <a:r>
              <a:rPr lang="fr-FR" sz="7200" dirty="0" smtClean="0"/>
              <a:t>⁠Suivi de la mise en œuvre du plan au niveau central , régional et local </a:t>
            </a:r>
          </a:p>
          <a:p>
            <a:pPr marL="182563" lvl="1" indent="-182563" algn="just">
              <a:lnSpc>
                <a:spcPct val="130000"/>
              </a:lnSpc>
              <a:spcBef>
                <a:spcPts val="1200"/>
              </a:spcBef>
              <a:spcAft>
                <a:spcPts val="200"/>
              </a:spcAft>
              <a:buClrTx/>
              <a:buSzPct val="100000"/>
              <a:buFont typeface="Wingdings" pitchFamily="2" charset="2"/>
              <a:buChar char="§"/>
              <a:tabLst>
                <a:tab pos="914400" algn="l"/>
              </a:tabLst>
            </a:pPr>
            <a:r>
              <a:rPr lang="fr-FR" sz="7200" dirty="0" smtClean="0"/>
              <a:t>Capacité des écoles à dispenser dans les meilleurs conditions toutes les actions de formation programmées</a:t>
            </a:r>
            <a:r>
              <a:rPr lang="fr-BE" sz="7200" dirty="0" smtClean="0"/>
              <a:t>.</a:t>
            </a:r>
          </a:p>
          <a:p>
            <a:pPr marL="182563" lvl="1" indent="-182563" algn="just">
              <a:lnSpc>
                <a:spcPct val="130000"/>
              </a:lnSpc>
              <a:spcBef>
                <a:spcPts val="1200"/>
              </a:spcBef>
              <a:spcAft>
                <a:spcPts val="200"/>
              </a:spcAft>
              <a:buClrTx/>
              <a:buSzPct val="100000"/>
              <a:buNone/>
              <a:tabLst>
                <a:tab pos="914400" algn="l"/>
              </a:tabLst>
            </a:pPr>
            <a:endParaRPr lang="fr-BE" sz="7200" dirty="0" smtClean="0"/>
          </a:p>
          <a:p>
            <a:pPr marL="342900" lvl="0" indent="-342900">
              <a:lnSpc>
                <a:spcPct val="107000"/>
              </a:lnSpc>
              <a:spcAft>
                <a:spcPts val="800"/>
              </a:spcAft>
              <a:buSzPts val="1000"/>
              <a:buNone/>
              <a:tabLst>
                <a:tab pos="457200" algn="l"/>
              </a:tabLst>
            </a:pPr>
            <a:r>
              <a:rPr lang="fr-BE" sz="8000" b="1" dirty="0"/>
              <a:t>Recommandations :</a:t>
            </a:r>
          </a:p>
          <a:p>
            <a:pPr marL="182563" indent="-182563" algn="just">
              <a:lnSpc>
                <a:spcPct val="130000"/>
              </a:lnSpc>
              <a:buClrTx/>
              <a:buFont typeface="Wingdings" pitchFamily="2" charset="2"/>
              <a:buChar char="§"/>
              <a:tabLst>
                <a:tab pos="914400" algn="l"/>
              </a:tabLst>
            </a:pPr>
            <a:r>
              <a:rPr lang="fr-FR" sz="7200" dirty="0" smtClean="0"/>
              <a:t>Plaidoyer auprès de L’État et des partenaires techniques et financiers pour le financement du plan</a:t>
            </a:r>
          </a:p>
          <a:p>
            <a:pPr marL="182563" indent="-182563" algn="just">
              <a:lnSpc>
                <a:spcPct val="130000"/>
              </a:lnSpc>
              <a:buClrTx/>
              <a:buFont typeface="Wingdings" pitchFamily="2" charset="2"/>
              <a:buChar char="§"/>
              <a:tabLst>
                <a:tab pos="914400" algn="l"/>
              </a:tabLst>
            </a:pPr>
            <a:r>
              <a:rPr lang="fr-FR" sz="7200" dirty="0" smtClean="0"/>
              <a:t>⁠Formation des formateurs</a:t>
            </a:r>
          </a:p>
          <a:p>
            <a:pPr marL="182563" indent="-182563" algn="just">
              <a:lnSpc>
                <a:spcPct val="130000"/>
              </a:lnSpc>
              <a:buClrTx/>
              <a:buFont typeface="Wingdings" pitchFamily="2" charset="2"/>
              <a:buChar char="§"/>
              <a:tabLst>
                <a:tab pos="914400" algn="l"/>
              </a:tabLst>
            </a:pPr>
            <a:r>
              <a:rPr lang="fr-FR" sz="7200" dirty="0" smtClean="0"/>
              <a:t>⁠Mise à niveau des écoles en matière notamment d’infrastructures et d’équipements</a:t>
            </a:r>
          </a:p>
          <a:p>
            <a:pPr marL="182563" indent="-182563" algn="just">
              <a:lnSpc>
                <a:spcPct val="130000"/>
              </a:lnSpc>
              <a:buClrTx/>
              <a:buFont typeface="Wingdings" pitchFamily="2" charset="2"/>
              <a:buChar char="§"/>
              <a:tabLst>
                <a:tab pos="914400" algn="l"/>
              </a:tabLst>
            </a:pPr>
            <a:r>
              <a:rPr lang="fr-FR" sz="7200" dirty="0" smtClean="0"/>
              <a:t>⁠Renforcement du dispositif de suivi à tous les niveaux </a:t>
            </a:r>
          </a:p>
          <a:p>
            <a:pPr marL="182563" indent="-182563" algn="just">
              <a:lnSpc>
                <a:spcPct val="130000"/>
              </a:lnSpc>
              <a:buClrTx/>
              <a:buFont typeface="Wingdings" pitchFamily="2" charset="2"/>
              <a:buChar char="§"/>
              <a:tabLst>
                <a:tab pos="914400" algn="l"/>
              </a:tabLst>
            </a:pPr>
            <a:r>
              <a:rPr lang="fr-FR" sz="7200" dirty="0" smtClean="0"/>
              <a:t>Mise en place d’un système d’évaluation périodique</a:t>
            </a:r>
            <a:endParaRPr lang="fr-BE" sz="7200" dirty="0" smtClean="0"/>
          </a:p>
        </p:txBody>
      </p:sp>
      <p:sp>
        <p:nvSpPr>
          <p:cNvPr id="4" name="Espace réservé du pied de page 3">
            <a:extLst>
              <a:ext uri="{FF2B5EF4-FFF2-40B4-BE49-F238E27FC236}">
                <a16:creationId xmlns:a16="http://schemas.microsoft.com/office/drawing/2014/main" xmlns="" id="{5660DAE8-C74D-0D03-4ACF-1BD6F573E91A}"/>
              </a:ext>
            </a:extLst>
          </p:cNvPr>
          <p:cNvSpPr>
            <a:spLocks noGrp="1"/>
          </p:cNvSpPr>
          <p:nvPr>
            <p:ph type="ftr" sz="quarter" idx="11"/>
          </p:nvPr>
        </p:nvSpPr>
        <p:spPr/>
        <p:txBody>
          <a:bodyPr/>
          <a:lstStyle/>
          <a:p>
            <a:r>
              <a:rPr lang="fr-BE"/>
              <a:t>CCMP 25 Fevrier 2025</a:t>
            </a:r>
          </a:p>
        </p:txBody>
      </p:sp>
      <p:sp>
        <p:nvSpPr>
          <p:cNvPr id="5" name="Espace réservé du numéro de diapositive 4">
            <a:extLst>
              <a:ext uri="{FF2B5EF4-FFF2-40B4-BE49-F238E27FC236}">
                <a16:creationId xmlns:a16="http://schemas.microsoft.com/office/drawing/2014/main" xmlns="" id="{654E678A-D900-A6DF-9AA6-C2C59ED8A9F1}"/>
              </a:ext>
            </a:extLst>
          </p:cNvPr>
          <p:cNvSpPr>
            <a:spLocks noGrp="1"/>
          </p:cNvSpPr>
          <p:nvPr>
            <p:ph type="sldNum" sz="quarter" idx="12"/>
          </p:nvPr>
        </p:nvSpPr>
        <p:spPr/>
        <p:txBody>
          <a:bodyPr/>
          <a:lstStyle/>
          <a:p>
            <a:fld id="{563768A3-CF94-4BC0-86F9-B693D2600710}" type="slidenum">
              <a:rPr lang="fr-BE" smtClean="0"/>
              <a:pPr/>
              <a:t>22</a:t>
            </a:fld>
            <a:endParaRPr lang="fr-BE"/>
          </a:p>
        </p:txBody>
      </p:sp>
    </p:spTree>
    <p:extLst>
      <p:ext uri="{BB962C8B-B14F-4D97-AF65-F5344CB8AC3E}">
        <p14:creationId xmlns:p14="http://schemas.microsoft.com/office/powerpoint/2010/main" xmlns="" val="39750875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Je </a:t>
            </a:r>
            <a:r>
              <a:rPr lang="fr-FR" smtClean="0"/>
              <a:t>vous remercie</a:t>
            </a:r>
            <a:endParaRPr lang="fr-FR"/>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23</a:t>
            </a:fld>
            <a:endParaRPr lang="fr-B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16533" y="1289785"/>
            <a:ext cx="10270153" cy="3070459"/>
          </a:xfrm>
        </p:spPr>
        <p:txBody>
          <a:bodyPr>
            <a:normAutofit fontScale="85000" lnSpcReduction="20000"/>
          </a:bodyPr>
          <a:lstStyle/>
          <a:p>
            <a:pPr>
              <a:spcAft>
                <a:spcPts val="1800"/>
              </a:spcAft>
            </a:pPr>
            <a:r>
              <a:rPr lang="fr-FR" b="1" dirty="0" smtClean="0"/>
              <a:t>1- Introduction</a:t>
            </a:r>
          </a:p>
          <a:p>
            <a:pPr>
              <a:spcAft>
                <a:spcPts val="1800"/>
              </a:spcAft>
            </a:pPr>
            <a:r>
              <a:rPr lang="fr-FR" dirty="0" smtClean="0"/>
              <a:t>La formation continue du personnel est nécessaire pour :</a:t>
            </a:r>
          </a:p>
          <a:p>
            <a:pPr marL="269875" indent="-269875">
              <a:lnSpc>
                <a:spcPct val="150000"/>
              </a:lnSpc>
              <a:spcAft>
                <a:spcPts val="1800"/>
              </a:spcAft>
              <a:buClrTx/>
              <a:buFont typeface="Wingdings" pitchFamily="2" charset="2"/>
              <a:buChar char="§"/>
              <a:tabLst>
                <a:tab pos="269875" algn="l"/>
              </a:tabLst>
            </a:pPr>
            <a:r>
              <a:rPr lang="fr-FR" dirty="0" smtClean="0"/>
              <a:t>Adapter en permanence les compétences et les qualifications du personnel aux changements organisationnels et à l’évolution des métiers</a:t>
            </a:r>
          </a:p>
          <a:p>
            <a:pPr marL="269875" indent="-269875">
              <a:spcAft>
                <a:spcPts val="1800"/>
              </a:spcAft>
              <a:buClrTx/>
              <a:buFont typeface="Wingdings" pitchFamily="2" charset="2"/>
              <a:buChar char="§"/>
              <a:tabLst>
                <a:tab pos="269875" algn="l"/>
              </a:tabLst>
            </a:pPr>
            <a:r>
              <a:rPr lang="fr-FR" dirty="0" smtClean="0"/>
              <a:t>Améliorer l’employabilité du personnel </a:t>
            </a:r>
          </a:p>
          <a:p>
            <a:pPr marL="269875" indent="-269875">
              <a:spcAft>
                <a:spcPts val="1800"/>
              </a:spcAft>
              <a:buClrTx/>
              <a:buFont typeface="Wingdings" pitchFamily="2" charset="2"/>
              <a:buChar char="§"/>
              <a:tabLst>
                <a:tab pos="269875" algn="l"/>
              </a:tabLst>
            </a:pPr>
            <a:r>
              <a:rPr lang="fr-FR" dirty="0" smtClean="0"/>
              <a:t>Assurer des soins et des services de qualité offerts aux populations</a:t>
            </a:r>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3</a:t>
            </a:fld>
            <a:endParaRPr lang="fr-BE"/>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14913" y="1922736"/>
            <a:ext cx="8999621" cy="2350881"/>
          </a:xfrm>
        </p:spPr>
        <p:txBody>
          <a:bodyPr>
            <a:normAutofit fontScale="77500" lnSpcReduction="20000"/>
          </a:bodyPr>
          <a:lstStyle/>
          <a:p>
            <a:pPr algn="just">
              <a:lnSpc>
                <a:spcPct val="150000"/>
              </a:lnSpc>
            </a:pPr>
            <a:r>
              <a:rPr lang="fr-FR" b="1" dirty="0" smtClean="0"/>
              <a:t>1- Introduction (Suite)</a:t>
            </a:r>
          </a:p>
          <a:p>
            <a:pPr algn="just">
              <a:lnSpc>
                <a:spcPct val="150000"/>
              </a:lnSpc>
            </a:pPr>
            <a:endParaRPr lang="fr-FR" dirty="0" smtClean="0"/>
          </a:p>
          <a:p>
            <a:pPr algn="just">
              <a:lnSpc>
                <a:spcPct val="150000"/>
              </a:lnSpc>
            </a:pPr>
            <a:r>
              <a:rPr lang="fr-FR" dirty="0" smtClean="0"/>
              <a:t>Conscient de ce constat le Président de la République, Son excellence Mr. Mohamed Ould Cheikh El Ghazouani a placé la formation continue comme axe clé dans son programme électoral « Mon ambition pour la patrie » décliné dans les priorités de la politique générale du gouvernement qui a été présentée à l’Assemblée Nationale par Son Excellence le Premier Ministre Moctar Diaye, le 4 septembre 2024.</a:t>
            </a:r>
            <a:endParaRPr lang="fr-FR" dirty="0"/>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4</a:t>
            </a:fld>
            <a:endParaRPr lang="fr-BE"/>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56060" y="1807232"/>
            <a:ext cx="7998594" cy="2456759"/>
          </a:xfrm>
        </p:spPr>
        <p:txBody>
          <a:bodyPr>
            <a:normAutofit fontScale="70000" lnSpcReduction="20000"/>
          </a:bodyPr>
          <a:lstStyle/>
          <a:p>
            <a:pPr algn="just">
              <a:lnSpc>
                <a:spcPct val="150000"/>
              </a:lnSpc>
            </a:pPr>
            <a:r>
              <a:rPr lang="fr-FR" b="1" dirty="0" smtClean="0"/>
              <a:t>1- Introduction (Suite)</a:t>
            </a:r>
          </a:p>
          <a:p>
            <a:pPr algn="just">
              <a:lnSpc>
                <a:spcPct val="150000"/>
              </a:lnSpc>
              <a:buNone/>
            </a:pPr>
            <a:endParaRPr lang="fr-FR" dirty="0" smtClean="0"/>
          </a:p>
          <a:p>
            <a:pPr algn="just">
              <a:lnSpc>
                <a:spcPct val="150000"/>
              </a:lnSpc>
            </a:pPr>
            <a:r>
              <a:rPr lang="fr-FR" dirty="0" smtClean="0"/>
              <a:t>Dans ce même ordre d’idées, et compte tenu de l’importance de la formation continue du personnel de la santé en tant que facteur fondamental pour améliorer la qualité des soins, le ministère de la Santé a élaboré un plan national de formation continue (2025-2029) visant à élever le niveau d'efficacité des personnels du secteur en leurs fournissant les compétences nécessaires pour accomplir pleinement leur travail.</a:t>
            </a:r>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5</a:t>
            </a:fld>
            <a:endParaRPr lang="fr-BE"/>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68404" y="1306719"/>
            <a:ext cx="10058400" cy="4023360"/>
          </a:xfrm>
        </p:spPr>
        <p:txBody>
          <a:bodyPr>
            <a:normAutofit fontScale="62500" lnSpcReduction="20000"/>
          </a:bodyPr>
          <a:lstStyle/>
          <a:p>
            <a:r>
              <a:rPr lang="fr-FR" b="1" dirty="0" smtClean="0"/>
              <a:t> </a:t>
            </a:r>
            <a:endParaRPr lang="fr-FR" sz="2400" dirty="0" smtClean="0"/>
          </a:p>
          <a:p>
            <a:pPr algn="just">
              <a:lnSpc>
                <a:spcPct val="130000"/>
              </a:lnSpc>
              <a:buNone/>
            </a:pPr>
            <a:r>
              <a:rPr lang="fr-FR" sz="2500" b="1" dirty="0" smtClean="0"/>
              <a:t>2- Etat de Lieux</a:t>
            </a:r>
          </a:p>
          <a:p>
            <a:pPr algn="just">
              <a:lnSpc>
                <a:spcPct val="130000"/>
              </a:lnSpc>
              <a:buNone/>
            </a:pPr>
            <a:r>
              <a:rPr lang="fr-FR" sz="2500" dirty="0" smtClean="0"/>
              <a:t>Il n’existe pas un document normatif précisant la vision du secteur de la santé par rapport à la formation continue du personnel de santé qui prend en compte les besoins des services et les aspirations du personnel.</a:t>
            </a:r>
          </a:p>
          <a:p>
            <a:pPr algn="just">
              <a:lnSpc>
                <a:spcPct val="130000"/>
              </a:lnSpc>
              <a:spcAft>
                <a:spcPts val="600"/>
              </a:spcAft>
            </a:pPr>
            <a:r>
              <a:rPr lang="fr-FR" sz="2500" dirty="0" smtClean="0"/>
              <a:t>En conséquence, la situation de la formation continue est caractérisée par :</a:t>
            </a:r>
          </a:p>
          <a:p>
            <a:pPr marL="355600" lvl="0" indent="-173038" algn="just">
              <a:lnSpc>
                <a:spcPct val="130000"/>
              </a:lnSpc>
              <a:buClrTx/>
              <a:buFont typeface="Wingdings" pitchFamily="2" charset="2"/>
              <a:buChar char="§"/>
            </a:pPr>
            <a:r>
              <a:rPr lang="fr-FR" sz="2500" dirty="0" smtClean="0"/>
              <a:t>Absence de politique nationale de formation continue du personnel de santé</a:t>
            </a:r>
          </a:p>
          <a:p>
            <a:pPr marL="355600" lvl="0" indent="-173038" algn="just">
              <a:lnSpc>
                <a:spcPct val="130000"/>
              </a:lnSpc>
              <a:buClrTx/>
              <a:buFont typeface="Wingdings" pitchFamily="2" charset="2"/>
              <a:buChar char="§"/>
            </a:pPr>
            <a:r>
              <a:rPr lang="fr-FR" sz="2500" dirty="0" smtClean="0"/>
              <a:t>Gestion prévisionnelle faible ou inexistante ne permettant pas d’identifier les besoins en formation.</a:t>
            </a:r>
          </a:p>
          <a:p>
            <a:pPr marL="355600" lvl="0" indent="-173038" algn="just">
              <a:lnSpc>
                <a:spcPct val="130000"/>
              </a:lnSpc>
              <a:buClrTx/>
              <a:buFont typeface="Wingdings" pitchFamily="2" charset="2"/>
              <a:buChar char="§"/>
            </a:pPr>
            <a:r>
              <a:rPr lang="fr-FR" sz="2500" dirty="0" smtClean="0"/>
              <a:t>Insuffisance de nombre de sessions de formation continue inscrites dans les plans annuels du Ministère et l’absence d’un mécanisme de suivi et d’évaluation pour la mise en œuvre de ces sessions.</a:t>
            </a:r>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6</a:t>
            </a:fld>
            <a:endParaRPr lang="fr-BE"/>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6905" y="1008336"/>
            <a:ext cx="10058400" cy="348826"/>
          </a:xfrm>
        </p:spPr>
        <p:txBody>
          <a:bodyPr>
            <a:normAutofit fontScale="92500" lnSpcReduction="10000"/>
          </a:bodyPr>
          <a:lstStyle/>
          <a:p>
            <a:r>
              <a:rPr lang="fr-FR" b="1" dirty="0" smtClean="0"/>
              <a:t>Etat de lieux (Suite) :</a:t>
            </a:r>
          </a:p>
          <a:p>
            <a:endParaRPr lang="fr-FR" b="1" dirty="0"/>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7</a:t>
            </a:fld>
            <a:endParaRPr lang="fr-BE"/>
          </a:p>
        </p:txBody>
      </p:sp>
      <p:pic>
        <p:nvPicPr>
          <p:cNvPr id="2052" name="Picture 4"/>
          <p:cNvPicPr>
            <a:picLocks noChangeAspect="1" noChangeArrowheads="1"/>
          </p:cNvPicPr>
          <p:nvPr/>
        </p:nvPicPr>
        <p:blipFill>
          <a:blip r:embed="rId2"/>
          <a:srcRect/>
          <a:stretch>
            <a:fillRect/>
          </a:stretch>
        </p:blipFill>
        <p:spPr bwMode="auto">
          <a:xfrm>
            <a:off x="2098307" y="1636296"/>
            <a:ext cx="7180447" cy="407148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43275" y="2827673"/>
            <a:ext cx="10058400" cy="1450757"/>
          </a:xfrm>
        </p:spPr>
        <p:txBody>
          <a:bodyPr/>
          <a:lstStyle/>
          <a:p>
            <a:r>
              <a:rPr lang="fr-FR" dirty="0" smtClean="0"/>
              <a:t>Répartition du personnel par Wilaya</a:t>
            </a:r>
            <a:endParaRPr lang="fr-FR" dirty="0"/>
          </a:p>
        </p:txBody>
      </p:sp>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8</a:t>
            </a:fld>
            <a:endParaRPr lang="fr-BE"/>
          </a:p>
        </p:txBody>
      </p:sp>
      <p:sp>
        <p:nvSpPr>
          <p:cNvPr id="6" name="Rectangle 5"/>
          <p:cNvSpPr/>
          <p:nvPr/>
        </p:nvSpPr>
        <p:spPr>
          <a:xfrm>
            <a:off x="1108039" y="1887172"/>
            <a:ext cx="2160207" cy="369332"/>
          </a:xfrm>
          <a:prstGeom prst="rect">
            <a:avLst/>
          </a:prstGeom>
        </p:spPr>
        <p:txBody>
          <a:bodyPr wrap="none">
            <a:spAutoFit/>
          </a:bodyPr>
          <a:lstStyle/>
          <a:p>
            <a:r>
              <a:rPr lang="fr-FR" b="1" dirty="0" smtClean="0"/>
              <a:t>Etat de lieux (Suite)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BE" smtClean="0"/>
              <a:t>CCMP 25 Fevrier 2025</a:t>
            </a:r>
            <a:endParaRPr lang="fr-BE"/>
          </a:p>
        </p:txBody>
      </p:sp>
      <p:sp>
        <p:nvSpPr>
          <p:cNvPr id="5" name="Espace réservé du numéro de diapositive 4"/>
          <p:cNvSpPr>
            <a:spLocks noGrp="1"/>
          </p:cNvSpPr>
          <p:nvPr>
            <p:ph type="sldNum" sz="quarter" idx="12"/>
          </p:nvPr>
        </p:nvSpPr>
        <p:spPr/>
        <p:txBody>
          <a:bodyPr/>
          <a:lstStyle/>
          <a:p>
            <a:fld id="{563768A3-CF94-4BC0-86F9-B693D2600710}" type="slidenum">
              <a:rPr lang="fr-BE" smtClean="0"/>
              <a:pPr/>
              <a:t>9</a:t>
            </a:fld>
            <a:endParaRPr lang="fr-BE"/>
          </a:p>
        </p:txBody>
      </p:sp>
      <p:pic>
        <p:nvPicPr>
          <p:cNvPr id="3075" name="Picture 3"/>
          <p:cNvPicPr>
            <a:picLocks noChangeAspect="1" noChangeArrowheads="1"/>
          </p:cNvPicPr>
          <p:nvPr/>
        </p:nvPicPr>
        <p:blipFill>
          <a:blip r:embed="rId2"/>
          <a:srcRect/>
          <a:stretch>
            <a:fillRect/>
          </a:stretch>
        </p:blipFill>
        <p:spPr bwMode="auto">
          <a:xfrm>
            <a:off x="1867301" y="1049154"/>
            <a:ext cx="7026442" cy="5101390"/>
          </a:xfrm>
          <a:prstGeom prst="rect">
            <a:avLst/>
          </a:prstGeom>
          <a:noFill/>
          <a:ln w="9525">
            <a:noFill/>
            <a:miter lim="800000"/>
            <a:headEnd/>
            <a:tailEnd/>
          </a:ln>
          <a:effectLst/>
        </p:spPr>
      </p:pic>
      <p:sp>
        <p:nvSpPr>
          <p:cNvPr id="6" name="Rectangle 5"/>
          <p:cNvSpPr/>
          <p:nvPr/>
        </p:nvSpPr>
        <p:spPr>
          <a:xfrm>
            <a:off x="1637429" y="385631"/>
            <a:ext cx="2160207" cy="369332"/>
          </a:xfrm>
          <a:prstGeom prst="rect">
            <a:avLst/>
          </a:prstGeom>
        </p:spPr>
        <p:txBody>
          <a:bodyPr wrap="none">
            <a:spAutoFit/>
          </a:bodyPr>
          <a:lstStyle/>
          <a:p>
            <a:r>
              <a:rPr lang="fr-FR" b="1" dirty="0" smtClean="0"/>
              <a:t>Etat de lieux (Suite)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Rétrospectiv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étrospectiv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D26EA377-59BD-4C9C-9D94-EE8416EE4C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475</TotalTime>
  <Words>1079</Words>
  <Application>Microsoft Office PowerPoint</Application>
  <PresentationFormat>Personnalisé</PresentationFormat>
  <Paragraphs>202</Paragraphs>
  <Slides>23</Slides>
  <Notes>1</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Rétrospective</vt:lpstr>
      <vt:lpstr>Réunion du Comité de Coordination du MS avec les PTF, CCMP </vt:lpstr>
      <vt:lpstr>Plan</vt:lpstr>
      <vt:lpstr>Diapositive 3</vt:lpstr>
      <vt:lpstr>Diapositive 4</vt:lpstr>
      <vt:lpstr>Diapositive 5</vt:lpstr>
      <vt:lpstr>Diapositive 6</vt:lpstr>
      <vt:lpstr>Diapositive 7</vt:lpstr>
      <vt:lpstr>Répartition du personnel par Wilaya</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8- Défis et recommandations</vt:lpstr>
      <vt:lpstr>Je vous remercie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Réunion du Comité de Coordination du MS avec les PTF, CCMP </dc:title>
  <dc:creator>TRASANCOS BUITRAGO, Verónica</dc:creator>
  <cp:lastModifiedBy>Cheikh</cp:lastModifiedBy>
  <cp:revision>55</cp:revision>
  <dcterms:created xsi:type="dcterms:W3CDTF">2025-02-19T13:24:57Z</dcterms:created>
  <dcterms:modified xsi:type="dcterms:W3CDTF">2025-04-22T09:29:24Z</dcterms:modified>
</cp:coreProperties>
</file>