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02"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ED94AF-72CA-46F3-B9E0-99B197768DA1}" type="datetimeFigureOut">
              <a:rPr lang="fr-FR" smtClean="0"/>
              <a:t>23/02/2026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01B0FB-91C5-454B-833C-7BA62B6AD538}" type="slidenum">
              <a:rPr lang="fr-FR" smtClean="0"/>
              <a:t>‹N°›</a:t>
            </a:fld>
            <a:endParaRPr lang="fr-FR"/>
          </a:p>
        </p:txBody>
      </p:sp>
    </p:spTree>
    <p:extLst>
      <p:ext uri="{BB962C8B-B14F-4D97-AF65-F5344CB8AC3E}">
        <p14:creationId xmlns:p14="http://schemas.microsoft.com/office/powerpoint/2010/main" val="112030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C01B0FB-91C5-454B-833C-7BA62B6AD538}" type="slidenum">
              <a:rPr lang="fr-FR" smtClean="0"/>
              <a:t>1</a:t>
            </a:fld>
            <a:endParaRPr lang="fr-FR"/>
          </a:p>
        </p:txBody>
      </p:sp>
    </p:spTree>
    <p:extLst>
      <p:ext uri="{BB962C8B-B14F-4D97-AF65-F5344CB8AC3E}">
        <p14:creationId xmlns:p14="http://schemas.microsoft.com/office/powerpoint/2010/main" val="2328522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Oval 2"/>
          <p:cNvSpPr/>
          <p:nvPr/>
        </p:nvSpPr>
        <p:spPr>
          <a:xfrm>
            <a:off x="7619695" y="-2286000"/>
            <a:ext cx="6400800" cy="6400800"/>
          </a:xfrm>
          <a:prstGeom prst="ellipse">
            <a:avLst/>
          </a:prstGeom>
          <a:solidFill>
            <a:srgbClr val="103D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9905695" y="-457200"/>
            <a:ext cx="4114800" cy="4114800"/>
          </a:xfrm>
          <a:prstGeom prst="ellipse">
            <a:avLst/>
          </a:prstGeom>
          <a:solidFill>
            <a:srgbClr val="0A5C7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1094415" y="4572000"/>
            <a:ext cx="3657600" cy="3657600"/>
          </a:xfrm>
          <a:prstGeom prst="ellipse">
            <a:avLst/>
          </a:prstGeom>
          <a:solidFill>
            <a:srgbClr val="0A7A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11734495" y="5943600"/>
            <a:ext cx="1828800" cy="1828800"/>
          </a:xfrm>
          <a:prstGeom prst="ellipse">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0" y="0"/>
            <a:ext cx="457200" cy="685800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0" y="0"/>
            <a:ext cx="109728" cy="685800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097280" y="1234440"/>
            <a:ext cx="1920240" cy="128016"/>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1371600" y="822960"/>
            <a:ext cx="1371600" cy="502920"/>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1508760" y="1362456"/>
            <a:ext cx="1097280" cy="50292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2788920" y="1325880"/>
            <a:ext cx="64008" cy="457200"/>
          </a:xfrm>
          <a:prstGeom prst="rect">
            <a:avLst/>
          </a:prstGeom>
          <a:solidFill>
            <a:srgbClr val="F5A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Oval 12"/>
          <p:cNvSpPr/>
          <p:nvPr/>
        </p:nvSpPr>
        <p:spPr>
          <a:xfrm>
            <a:off x="2724912" y="1737360"/>
            <a:ext cx="201168" cy="201168"/>
          </a:xfrm>
          <a:prstGeom prst="ellipse">
            <a:avLst/>
          </a:prstGeom>
          <a:solidFill>
            <a:srgbClr val="F5A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1097280" y="1965960"/>
            <a:ext cx="2926080" cy="384048"/>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1097280" y="1984248"/>
            <a:ext cx="2926080" cy="365760"/>
          </a:xfrm>
          <a:prstGeom prst="rect">
            <a:avLst/>
          </a:prstGeom>
          <a:noFill/>
        </p:spPr>
        <p:txBody>
          <a:bodyPr wrap="square" lIns="38100" tIns="25400" rIns="38100" bIns="25400">
            <a:spAutoFit/>
          </a:bodyPr>
          <a:lstStyle/>
          <a:p>
            <a:pPr algn="l"/>
            <a:r>
              <a:rPr sz="1100" b="1" i="0">
                <a:solidFill>
                  <a:srgbClr val="FFFFFF"/>
                </a:solidFill>
                <a:latin typeface="Calibri"/>
              </a:rPr>
              <a:t>  Cours e-Learning  •  Partie 1</a:t>
            </a:r>
          </a:p>
        </p:txBody>
      </p:sp>
      <p:sp>
        <p:nvSpPr>
          <p:cNvPr id="16" name="TextBox 15"/>
          <p:cNvSpPr txBox="1"/>
          <p:nvPr/>
        </p:nvSpPr>
        <p:spPr>
          <a:xfrm>
            <a:off x="1097280" y="2514600"/>
            <a:ext cx="9144000" cy="1371600"/>
          </a:xfrm>
          <a:prstGeom prst="rect">
            <a:avLst/>
          </a:prstGeom>
          <a:noFill/>
        </p:spPr>
        <p:txBody>
          <a:bodyPr wrap="square" lIns="38100" tIns="25400" rIns="38100" bIns="25400">
            <a:spAutoFit/>
          </a:bodyPr>
          <a:lstStyle/>
          <a:p>
            <a:pPr algn="l"/>
            <a:r>
              <a:rPr sz="4600" b="1" i="0">
                <a:solidFill>
                  <a:srgbClr val="FFFFFF"/>
                </a:solidFill>
                <a:latin typeface="Calibri"/>
              </a:rPr>
              <a:t>Introduction à la pédagogie</a:t>
            </a:r>
          </a:p>
        </p:txBody>
      </p:sp>
      <p:sp>
        <p:nvSpPr>
          <p:cNvPr id="17" name="TextBox 16"/>
          <p:cNvSpPr txBox="1"/>
          <p:nvPr/>
        </p:nvSpPr>
        <p:spPr>
          <a:xfrm>
            <a:off x="1097280" y="3840480"/>
            <a:ext cx="9144000" cy="640080"/>
          </a:xfrm>
          <a:prstGeom prst="rect">
            <a:avLst/>
          </a:prstGeom>
          <a:noFill/>
        </p:spPr>
        <p:txBody>
          <a:bodyPr wrap="square" lIns="38100" tIns="25400" rIns="38100" bIns="25400">
            <a:spAutoFit/>
          </a:bodyPr>
          <a:lstStyle/>
          <a:p>
            <a:pPr algn="l"/>
            <a:r>
              <a:rPr sz="2200" b="0" i="1">
                <a:solidFill>
                  <a:srgbClr val="3EC6B0"/>
                </a:solidFill>
                <a:latin typeface="Calibri Light"/>
              </a:rPr>
              <a:t>Clarification des concepts fondamentaux</a:t>
            </a:r>
          </a:p>
        </p:txBody>
      </p:sp>
      <p:sp>
        <p:nvSpPr>
          <p:cNvPr id="18" name="Rectangle 17"/>
          <p:cNvSpPr/>
          <p:nvPr/>
        </p:nvSpPr>
        <p:spPr>
          <a:xfrm>
            <a:off x="1097280" y="4617720"/>
            <a:ext cx="5486400" cy="54864"/>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1097280" y="4754880"/>
            <a:ext cx="9144000" cy="457200"/>
          </a:xfrm>
          <a:prstGeom prst="rect">
            <a:avLst/>
          </a:prstGeom>
          <a:noFill/>
        </p:spPr>
        <p:txBody>
          <a:bodyPr wrap="square" lIns="38100" tIns="25400" rIns="38100" bIns="25400">
            <a:spAutoFit/>
          </a:bodyPr>
          <a:lstStyle/>
          <a:p>
            <a:pPr algn="l"/>
            <a:r>
              <a:rPr sz="1300" b="0" i="1">
                <a:solidFill>
                  <a:srgbClr val="B0D4DC"/>
                </a:solidFill>
                <a:latin typeface="Calibri Light"/>
              </a:rPr>
              <a:t>Pédagogie  •  Didactique  •  Enseignement  •  Apprentissage</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5FB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41732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417320"/>
            <a:ext cx="12191695" cy="73152"/>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0180015" y="-1645920"/>
            <a:ext cx="3657600" cy="3657600"/>
          </a:xfrm>
          <a:prstGeom prst="ellipse">
            <a:avLst/>
          </a:prstGeom>
          <a:solidFill>
            <a:srgbClr val="103D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11734495" y="5486400"/>
            <a:ext cx="2286000" cy="2286000"/>
          </a:xfrm>
          <a:prstGeom prst="ellipse">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31520" y="201168"/>
            <a:ext cx="9144000" cy="1005840"/>
          </a:xfrm>
          <a:prstGeom prst="rect">
            <a:avLst/>
          </a:prstGeom>
          <a:noFill/>
        </p:spPr>
        <p:txBody>
          <a:bodyPr wrap="square" lIns="38100" tIns="25400" rIns="38100" bIns="25400">
            <a:spAutoFit/>
          </a:bodyPr>
          <a:lstStyle/>
          <a:p>
            <a:pPr algn="l"/>
            <a:r>
              <a:rPr sz="3000" b="1" i="0">
                <a:solidFill>
                  <a:srgbClr val="FFFFFF"/>
                </a:solidFill>
                <a:latin typeface="Calibri"/>
              </a:rPr>
              <a:t>Introduction à la pédagogie</a:t>
            </a:r>
          </a:p>
        </p:txBody>
      </p:sp>
      <p:sp>
        <p:nvSpPr>
          <p:cNvPr id="8" name="TextBox 7"/>
          <p:cNvSpPr txBox="1"/>
          <p:nvPr/>
        </p:nvSpPr>
        <p:spPr>
          <a:xfrm>
            <a:off x="365760" y="1508760"/>
            <a:ext cx="1371600" cy="1645920"/>
          </a:xfrm>
          <a:prstGeom prst="rect">
            <a:avLst/>
          </a:prstGeom>
          <a:noFill/>
        </p:spPr>
        <p:txBody>
          <a:bodyPr wrap="square" lIns="38100" tIns="25400" rIns="38100" bIns="25400">
            <a:spAutoFit/>
          </a:bodyPr>
          <a:lstStyle/>
          <a:p>
            <a:pPr algn="l"/>
            <a:r>
              <a:rPr sz="9000" b="1" i="0">
                <a:solidFill>
                  <a:srgbClr val="3EC6B0"/>
                </a:solidFill>
                <a:latin typeface="Georgia"/>
              </a:rPr>
              <a:t>“</a:t>
            </a:r>
          </a:p>
        </p:txBody>
      </p:sp>
      <p:sp>
        <p:nvSpPr>
          <p:cNvPr id="9" name="TextBox 8"/>
          <p:cNvSpPr txBox="1"/>
          <p:nvPr/>
        </p:nvSpPr>
        <p:spPr>
          <a:xfrm>
            <a:off x="1463040" y="1691640"/>
            <a:ext cx="9875520" cy="1508760"/>
          </a:xfrm>
          <a:prstGeom prst="rect">
            <a:avLst/>
          </a:prstGeom>
          <a:noFill/>
        </p:spPr>
        <p:txBody>
          <a:bodyPr wrap="square" lIns="38100" tIns="25400" rIns="38100" bIns="25400">
            <a:spAutoFit/>
          </a:bodyPr>
          <a:lstStyle/>
          <a:p>
            <a:pPr algn="l"/>
            <a:r>
              <a:rPr sz="1800" b="0" i="1">
                <a:solidFill>
                  <a:srgbClr val="0D2E4A"/>
                </a:solidFill>
                <a:latin typeface="Calibri Light"/>
              </a:rPr>
              <a:t>Enseigner ne se résume pas à transmettre des connaissances, mais à créer les conditions d'un apprentissage actif, réfléchi et durable. C'est là que la pédagogie trouve tout son sens.</a:t>
            </a:r>
          </a:p>
        </p:txBody>
      </p:sp>
      <p:sp>
        <p:nvSpPr>
          <p:cNvPr id="10" name="Rectangle 9"/>
          <p:cNvSpPr/>
          <p:nvPr/>
        </p:nvSpPr>
        <p:spPr>
          <a:xfrm>
            <a:off x="685800" y="3383280"/>
            <a:ext cx="201168" cy="228600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097280" y="3383280"/>
            <a:ext cx="9875520" cy="2194560"/>
          </a:xfrm>
          <a:prstGeom prst="rect">
            <a:avLst/>
          </a:prstGeom>
          <a:noFill/>
        </p:spPr>
        <p:txBody>
          <a:bodyPr wrap="square" lIns="38100" tIns="25400" rIns="38100" bIns="25400">
            <a:spAutoFit/>
          </a:bodyPr>
          <a:lstStyle/>
          <a:p>
            <a:pPr algn="l"/>
            <a:r>
              <a:rPr sz="1500" b="0" i="0">
                <a:solidFill>
                  <a:srgbClr val="35657A"/>
                </a:solidFill>
                <a:latin typeface="Calibri"/>
              </a:rPr>
              <a:t>Elle constitue l'art et la science de guider les élèves vers la construction de leurs connaissances, en tenant compte de leur diversité, de leurs besoins et du contexte éducatif. Ce chapitre explore certains aspects de la pédagogie, relatifs aux pratiques des enseignants.</a:t>
            </a:r>
          </a:p>
        </p:txBody>
      </p:sp>
      <p:sp>
        <p:nvSpPr>
          <p:cNvPr id="12" name="TextBox 11"/>
          <p:cNvSpPr txBox="1"/>
          <p:nvPr/>
        </p:nvSpPr>
        <p:spPr>
          <a:xfrm>
            <a:off x="11612880" y="6400800"/>
            <a:ext cx="457200" cy="365760"/>
          </a:xfrm>
          <a:prstGeom prst="rect">
            <a:avLst/>
          </a:prstGeom>
          <a:noFill/>
        </p:spPr>
        <p:txBody>
          <a:bodyPr wrap="square" lIns="38100" tIns="25400" rIns="38100" bIns="25400">
            <a:spAutoFit/>
          </a:bodyPr>
          <a:lstStyle/>
          <a:p>
            <a:pPr algn="r"/>
            <a:r>
              <a:rPr sz="1200" b="1" i="0">
                <a:solidFill>
                  <a:srgbClr val="0D8A9E"/>
                </a:solidFill>
                <a:latin typeface="Calibri"/>
              </a:rPr>
              <a:t>02</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3200400" cy="685800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3200400" y="0"/>
            <a:ext cx="91440" cy="685800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1097280" y="4114800"/>
            <a:ext cx="4572000" cy="4572000"/>
          </a:xfrm>
          <a:prstGeom prst="ellipse">
            <a:avLst/>
          </a:prstGeom>
          <a:solidFill>
            <a:srgbClr val="103D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1645920" y="-1097280"/>
            <a:ext cx="3200400" cy="3200400"/>
          </a:xfrm>
          <a:prstGeom prst="ellipse">
            <a:avLst/>
          </a:prstGeom>
          <a:solidFill>
            <a:srgbClr val="0A5C7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731520" y="822960"/>
            <a:ext cx="1645920" cy="1143000"/>
          </a:xfrm>
          <a:prstGeom prst="rect">
            <a:avLst/>
          </a:prstGeom>
          <a:solidFill>
            <a:srgbClr val="0A5C7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841248" y="896112"/>
            <a:ext cx="1645920" cy="1143000"/>
          </a:xfrm>
          <a:prstGeom prst="rect">
            <a:avLst/>
          </a:prstGeom>
          <a:solidFill>
            <a:srgbClr val="0A7A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950976" y="969264"/>
            <a:ext cx="1645920" cy="114300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005840" y="1024128"/>
            <a:ext cx="1005840" cy="64008"/>
          </a:xfrm>
          <a:prstGeom prst="rect">
            <a:avLst/>
          </a:prstGeom>
          <a:solidFill>
            <a:srgbClr val="B0D4D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1005840" y="1197864"/>
            <a:ext cx="1005840" cy="64008"/>
          </a:xfrm>
          <a:prstGeom prst="rect">
            <a:avLst/>
          </a:prstGeom>
          <a:solidFill>
            <a:srgbClr val="B0D4D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1005840" y="1371600"/>
            <a:ext cx="1005840" cy="64008"/>
          </a:xfrm>
          <a:prstGeom prst="rect">
            <a:avLst/>
          </a:prstGeom>
          <a:solidFill>
            <a:srgbClr val="B0D4D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1005840" y="1545336"/>
            <a:ext cx="1005840" cy="64008"/>
          </a:xfrm>
          <a:prstGeom prst="rect">
            <a:avLst/>
          </a:prstGeom>
          <a:solidFill>
            <a:srgbClr val="B0D4D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2359152" y="822960"/>
            <a:ext cx="54864" cy="114300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274320" y="2377440"/>
            <a:ext cx="2743200" cy="1645920"/>
          </a:xfrm>
          <a:prstGeom prst="rect">
            <a:avLst/>
          </a:prstGeom>
          <a:noFill/>
        </p:spPr>
        <p:txBody>
          <a:bodyPr wrap="square" lIns="38100" tIns="25400" rIns="38100" bIns="25400">
            <a:spAutoFit/>
          </a:bodyPr>
          <a:lstStyle/>
          <a:p>
            <a:pPr algn="l"/>
            <a:r>
              <a:rPr sz="2600" b="1" i="0">
                <a:solidFill>
                  <a:srgbClr val="FFFFFF"/>
                </a:solidFill>
                <a:latin typeface="Calibri"/>
              </a:rPr>
              <a:t>Clarification
des concepts</a:t>
            </a:r>
          </a:p>
        </p:txBody>
      </p:sp>
      <p:sp>
        <p:nvSpPr>
          <p:cNvPr id="16" name="TextBox 15"/>
          <p:cNvSpPr txBox="1"/>
          <p:nvPr/>
        </p:nvSpPr>
        <p:spPr>
          <a:xfrm>
            <a:off x="274320" y="4114800"/>
            <a:ext cx="2743200" cy="502920"/>
          </a:xfrm>
          <a:prstGeom prst="rect">
            <a:avLst/>
          </a:prstGeom>
          <a:noFill/>
        </p:spPr>
        <p:txBody>
          <a:bodyPr wrap="square" lIns="38100" tIns="25400" rIns="38100" bIns="25400">
            <a:spAutoFit/>
          </a:bodyPr>
          <a:lstStyle/>
          <a:p>
            <a:pPr algn="l"/>
            <a:r>
              <a:rPr sz="1400" b="0" i="1">
                <a:solidFill>
                  <a:srgbClr val="3EC6B0"/>
                </a:solidFill>
                <a:latin typeface="Calibri Light"/>
              </a:rPr>
              <a:t>Définitions clés</a:t>
            </a:r>
          </a:p>
        </p:txBody>
      </p:sp>
      <p:sp>
        <p:nvSpPr>
          <p:cNvPr id="17" name="Rectangle 16"/>
          <p:cNvSpPr/>
          <p:nvPr/>
        </p:nvSpPr>
        <p:spPr>
          <a:xfrm>
            <a:off x="3429000" y="320040"/>
            <a:ext cx="4114800" cy="29260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3429000" y="320040"/>
            <a:ext cx="4114800" cy="82296"/>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3429000" y="320040"/>
            <a:ext cx="64008" cy="292608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Oval 19"/>
          <p:cNvSpPr/>
          <p:nvPr/>
        </p:nvSpPr>
        <p:spPr>
          <a:xfrm>
            <a:off x="3593592" y="521208"/>
            <a:ext cx="530352" cy="530352"/>
          </a:xfrm>
          <a:prstGeom prst="ellipse">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3593592" y="521208"/>
            <a:ext cx="530352" cy="530352"/>
          </a:xfrm>
          <a:prstGeom prst="rect">
            <a:avLst/>
          </a:prstGeom>
          <a:noFill/>
        </p:spPr>
        <p:txBody>
          <a:bodyPr wrap="square" lIns="38100" tIns="25400" rIns="38100" bIns="25400">
            <a:spAutoFit/>
          </a:bodyPr>
          <a:lstStyle/>
          <a:p>
            <a:pPr algn="ctr"/>
            <a:r>
              <a:rPr sz="1300" b="1" i="0">
                <a:solidFill>
                  <a:srgbClr val="FFFFFF"/>
                </a:solidFill>
                <a:latin typeface="Calibri"/>
              </a:rPr>
              <a:t>01</a:t>
            </a:r>
          </a:p>
        </p:txBody>
      </p:sp>
      <p:sp>
        <p:nvSpPr>
          <p:cNvPr id="22" name="TextBox 21"/>
          <p:cNvSpPr txBox="1"/>
          <p:nvPr/>
        </p:nvSpPr>
        <p:spPr>
          <a:xfrm>
            <a:off x="4251960" y="557784"/>
            <a:ext cx="3108960" cy="548640"/>
          </a:xfrm>
          <a:prstGeom prst="rect">
            <a:avLst/>
          </a:prstGeom>
          <a:noFill/>
        </p:spPr>
        <p:txBody>
          <a:bodyPr wrap="square" lIns="38100" tIns="25400" rIns="38100" bIns="25400">
            <a:spAutoFit/>
          </a:bodyPr>
          <a:lstStyle/>
          <a:p>
            <a:pPr algn="l"/>
            <a:r>
              <a:rPr sz="1800" b="1" i="0">
                <a:solidFill>
                  <a:srgbClr val="0D8A9E"/>
                </a:solidFill>
                <a:latin typeface="Calibri"/>
              </a:rPr>
              <a:t>Pédagogie</a:t>
            </a:r>
          </a:p>
        </p:txBody>
      </p:sp>
      <p:sp>
        <p:nvSpPr>
          <p:cNvPr id="23" name="TextBox 22"/>
          <p:cNvSpPr txBox="1"/>
          <p:nvPr/>
        </p:nvSpPr>
        <p:spPr>
          <a:xfrm>
            <a:off x="3566160" y="1188720"/>
            <a:ext cx="3840480" cy="1920240"/>
          </a:xfrm>
          <a:prstGeom prst="rect">
            <a:avLst/>
          </a:prstGeom>
          <a:noFill/>
        </p:spPr>
        <p:txBody>
          <a:bodyPr wrap="square" lIns="38100" tIns="25400" rIns="38100" bIns="25400">
            <a:spAutoFit/>
          </a:bodyPr>
          <a:lstStyle/>
          <a:p>
            <a:pPr algn="l"/>
            <a:r>
              <a:rPr sz="1200" b="0" i="0">
                <a:solidFill>
                  <a:srgbClr val="35657A"/>
                </a:solidFill>
                <a:latin typeface="Calibri"/>
              </a:rPr>
              <a:t>Ensemble des théories, méthodes et pratiques liées à l'enseignement. Elle organise les situations d'apprentissage, favorise le développement des compétences, savoirs et attitudes.</a:t>
            </a:r>
          </a:p>
        </p:txBody>
      </p:sp>
      <p:sp>
        <p:nvSpPr>
          <p:cNvPr id="24" name="Rectangle 23"/>
          <p:cNvSpPr/>
          <p:nvPr/>
        </p:nvSpPr>
        <p:spPr>
          <a:xfrm>
            <a:off x="7744968" y="320040"/>
            <a:ext cx="4114800" cy="29260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7744968" y="320040"/>
            <a:ext cx="4114800" cy="82296"/>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7744968" y="320040"/>
            <a:ext cx="64008" cy="292608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Oval 26"/>
          <p:cNvSpPr/>
          <p:nvPr/>
        </p:nvSpPr>
        <p:spPr>
          <a:xfrm>
            <a:off x="7909560" y="521208"/>
            <a:ext cx="530352" cy="530352"/>
          </a:xfrm>
          <a:prstGeom prst="ellipse">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7909560" y="521208"/>
            <a:ext cx="530352" cy="530352"/>
          </a:xfrm>
          <a:prstGeom prst="rect">
            <a:avLst/>
          </a:prstGeom>
          <a:noFill/>
        </p:spPr>
        <p:txBody>
          <a:bodyPr wrap="square" lIns="38100" tIns="25400" rIns="38100" bIns="25400">
            <a:spAutoFit/>
          </a:bodyPr>
          <a:lstStyle/>
          <a:p>
            <a:pPr algn="ctr"/>
            <a:r>
              <a:rPr sz="1300" b="1" i="0">
                <a:solidFill>
                  <a:srgbClr val="FFFFFF"/>
                </a:solidFill>
                <a:latin typeface="Calibri"/>
              </a:rPr>
              <a:t>02</a:t>
            </a:r>
          </a:p>
        </p:txBody>
      </p:sp>
      <p:sp>
        <p:nvSpPr>
          <p:cNvPr id="29" name="TextBox 28"/>
          <p:cNvSpPr txBox="1"/>
          <p:nvPr/>
        </p:nvSpPr>
        <p:spPr>
          <a:xfrm>
            <a:off x="8567928" y="557784"/>
            <a:ext cx="3108960" cy="548640"/>
          </a:xfrm>
          <a:prstGeom prst="rect">
            <a:avLst/>
          </a:prstGeom>
          <a:noFill/>
        </p:spPr>
        <p:txBody>
          <a:bodyPr wrap="square" lIns="38100" tIns="25400" rIns="38100" bIns="25400">
            <a:spAutoFit/>
          </a:bodyPr>
          <a:lstStyle/>
          <a:p>
            <a:pPr algn="l"/>
            <a:r>
              <a:rPr sz="1800" b="1" i="0">
                <a:solidFill>
                  <a:srgbClr val="0D2E4A"/>
                </a:solidFill>
                <a:latin typeface="Calibri"/>
              </a:rPr>
              <a:t>Didactique</a:t>
            </a:r>
          </a:p>
        </p:txBody>
      </p:sp>
      <p:sp>
        <p:nvSpPr>
          <p:cNvPr id="30" name="TextBox 29"/>
          <p:cNvSpPr txBox="1"/>
          <p:nvPr/>
        </p:nvSpPr>
        <p:spPr>
          <a:xfrm>
            <a:off x="7882128" y="1188720"/>
            <a:ext cx="3840480" cy="1920240"/>
          </a:xfrm>
          <a:prstGeom prst="rect">
            <a:avLst/>
          </a:prstGeom>
          <a:noFill/>
        </p:spPr>
        <p:txBody>
          <a:bodyPr wrap="square" lIns="38100" tIns="25400" rIns="38100" bIns="25400">
            <a:spAutoFit/>
          </a:bodyPr>
          <a:lstStyle/>
          <a:p>
            <a:pPr algn="l"/>
            <a:r>
              <a:rPr sz="1200" b="0" i="0">
                <a:solidFill>
                  <a:srgbClr val="35657A"/>
                </a:solidFill>
                <a:latin typeface="Calibri"/>
              </a:rPr>
              <a:t>Science de l'enseignement spécifique à une discipline. Elle analyse le contenu, les étapes d'acquisition, les difficultés et les manières de transmettre un savoir.</a:t>
            </a:r>
          </a:p>
        </p:txBody>
      </p:sp>
      <p:sp>
        <p:nvSpPr>
          <p:cNvPr id="31" name="Rectangle 30"/>
          <p:cNvSpPr/>
          <p:nvPr/>
        </p:nvSpPr>
        <p:spPr>
          <a:xfrm>
            <a:off x="3429000" y="3447288"/>
            <a:ext cx="4114800" cy="29260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3429000" y="3447288"/>
            <a:ext cx="4114800" cy="82296"/>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3429000" y="3447288"/>
            <a:ext cx="64008" cy="292608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Oval 33"/>
          <p:cNvSpPr/>
          <p:nvPr/>
        </p:nvSpPr>
        <p:spPr>
          <a:xfrm>
            <a:off x="3593592" y="3648456"/>
            <a:ext cx="530352" cy="530352"/>
          </a:xfrm>
          <a:prstGeom prst="ellipse">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3593592" y="3648456"/>
            <a:ext cx="530352" cy="530352"/>
          </a:xfrm>
          <a:prstGeom prst="rect">
            <a:avLst/>
          </a:prstGeom>
          <a:noFill/>
        </p:spPr>
        <p:txBody>
          <a:bodyPr wrap="square" lIns="38100" tIns="25400" rIns="38100" bIns="25400">
            <a:spAutoFit/>
          </a:bodyPr>
          <a:lstStyle/>
          <a:p>
            <a:pPr algn="ctr"/>
            <a:r>
              <a:rPr sz="1300" b="1" i="0">
                <a:solidFill>
                  <a:srgbClr val="FFFFFF"/>
                </a:solidFill>
                <a:latin typeface="Calibri"/>
              </a:rPr>
              <a:t>03</a:t>
            </a:r>
          </a:p>
        </p:txBody>
      </p:sp>
      <p:sp>
        <p:nvSpPr>
          <p:cNvPr id="36" name="TextBox 35"/>
          <p:cNvSpPr txBox="1"/>
          <p:nvPr/>
        </p:nvSpPr>
        <p:spPr>
          <a:xfrm>
            <a:off x="4251960" y="3685032"/>
            <a:ext cx="3108960" cy="548640"/>
          </a:xfrm>
          <a:prstGeom prst="rect">
            <a:avLst/>
          </a:prstGeom>
          <a:noFill/>
        </p:spPr>
        <p:txBody>
          <a:bodyPr wrap="square" lIns="38100" tIns="25400" rIns="38100" bIns="25400">
            <a:spAutoFit/>
          </a:bodyPr>
          <a:lstStyle/>
          <a:p>
            <a:pPr algn="l"/>
            <a:r>
              <a:rPr sz="1800" b="1" i="0">
                <a:solidFill>
                  <a:srgbClr val="0D8A9E"/>
                </a:solidFill>
                <a:latin typeface="Calibri"/>
              </a:rPr>
              <a:t>Enseignement</a:t>
            </a:r>
          </a:p>
        </p:txBody>
      </p:sp>
      <p:sp>
        <p:nvSpPr>
          <p:cNvPr id="37" name="TextBox 36"/>
          <p:cNvSpPr txBox="1"/>
          <p:nvPr/>
        </p:nvSpPr>
        <p:spPr>
          <a:xfrm>
            <a:off x="3566160" y="4315968"/>
            <a:ext cx="3840480" cy="1920240"/>
          </a:xfrm>
          <a:prstGeom prst="rect">
            <a:avLst/>
          </a:prstGeom>
          <a:noFill/>
        </p:spPr>
        <p:txBody>
          <a:bodyPr wrap="square" lIns="38100" tIns="25400" rIns="38100" bIns="25400">
            <a:spAutoFit/>
          </a:bodyPr>
          <a:lstStyle/>
          <a:p>
            <a:pPr algn="l"/>
            <a:r>
              <a:rPr sz="1200" b="0" i="0">
                <a:solidFill>
                  <a:srgbClr val="35657A"/>
                </a:solidFill>
                <a:latin typeface="Calibri"/>
              </a:rPr>
              <a:t>Action structurée et intentionnelle de transmettre un savoir, incluant planification, évaluation et accompagnement.</a:t>
            </a:r>
          </a:p>
        </p:txBody>
      </p:sp>
      <p:sp>
        <p:nvSpPr>
          <p:cNvPr id="38" name="Rectangle 37"/>
          <p:cNvSpPr/>
          <p:nvPr/>
        </p:nvSpPr>
        <p:spPr>
          <a:xfrm>
            <a:off x="7744968" y="3447288"/>
            <a:ext cx="4114800" cy="29260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Rectangle 38"/>
          <p:cNvSpPr/>
          <p:nvPr/>
        </p:nvSpPr>
        <p:spPr>
          <a:xfrm>
            <a:off x="7744968" y="3447288"/>
            <a:ext cx="4114800" cy="82296"/>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Rectangle 39"/>
          <p:cNvSpPr/>
          <p:nvPr/>
        </p:nvSpPr>
        <p:spPr>
          <a:xfrm>
            <a:off x="7744968" y="3447288"/>
            <a:ext cx="64008" cy="292608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Oval 40"/>
          <p:cNvSpPr/>
          <p:nvPr/>
        </p:nvSpPr>
        <p:spPr>
          <a:xfrm>
            <a:off x="7909560" y="3648456"/>
            <a:ext cx="530352" cy="530352"/>
          </a:xfrm>
          <a:prstGeom prst="ellipse">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7909560" y="3648456"/>
            <a:ext cx="530352" cy="530352"/>
          </a:xfrm>
          <a:prstGeom prst="rect">
            <a:avLst/>
          </a:prstGeom>
          <a:noFill/>
        </p:spPr>
        <p:txBody>
          <a:bodyPr wrap="square" lIns="38100" tIns="25400" rIns="38100" bIns="25400">
            <a:spAutoFit/>
          </a:bodyPr>
          <a:lstStyle/>
          <a:p>
            <a:pPr algn="ctr"/>
            <a:r>
              <a:rPr sz="1300" b="1" i="0">
                <a:solidFill>
                  <a:srgbClr val="FFFFFF"/>
                </a:solidFill>
                <a:latin typeface="Calibri"/>
              </a:rPr>
              <a:t>04</a:t>
            </a:r>
          </a:p>
        </p:txBody>
      </p:sp>
      <p:sp>
        <p:nvSpPr>
          <p:cNvPr id="43" name="TextBox 42"/>
          <p:cNvSpPr txBox="1"/>
          <p:nvPr/>
        </p:nvSpPr>
        <p:spPr>
          <a:xfrm>
            <a:off x="8567928" y="3685032"/>
            <a:ext cx="3108960" cy="548640"/>
          </a:xfrm>
          <a:prstGeom prst="rect">
            <a:avLst/>
          </a:prstGeom>
          <a:noFill/>
        </p:spPr>
        <p:txBody>
          <a:bodyPr wrap="square" lIns="38100" tIns="25400" rIns="38100" bIns="25400">
            <a:spAutoFit/>
          </a:bodyPr>
          <a:lstStyle/>
          <a:p>
            <a:pPr algn="l"/>
            <a:r>
              <a:rPr sz="1800" b="1" i="0">
                <a:solidFill>
                  <a:srgbClr val="0D2E4A"/>
                </a:solidFill>
                <a:latin typeface="Calibri"/>
              </a:rPr>
              <a:t>Apprentissage</a:t>
            </a:r>
          </a:p>
        </p:txBody>
      </p:sp>
      <p:sp>
        <p:nvSpPr>
          <p:cNvPr id="44" name="TextBox 43"/>
          <p:cNvSpPr txBox="1"/>
          <p:nvPr/>
        </p:nvSpPr>
        <p:spPr>
          <a:xfrm>
            <a:off x="7882128" y="4315968"/>
            <a:ext cx="3840480" cy="1920240"/>
          </a:xfrm>
          <a:prstGeom prst="rect">
            <a:avLst/>
          </a:prstGeom>
          <a:noFill/>
        </p:spPr>
        <p:txBody>
          <a:bodyPr wrap="square" lIns="38100" tIns="25400" rIns="38100" bIns="25400">
            <a:spAutoFit/>
          </a:bodyPr>
          <a:lstStyle/>
          <a:p>
            <a:pPr algn="l"/>
            <a:r>
              <a:rPr sz="1200" b="0" i="0">
                <a:solidFill>
                  <a:srgbClr val="35657A"/>
                </a:solidFill>
                <a:latin typeface="Calibri"/>
              </a:rPr>
              <a:t>Processus par lequel une personne construit ou modifie ses savoirs, attitudes ou compétences, par l'expérience ou l'enseignement.</a:t>
            </a:r>
          </a:p>
        </p:txBody>
      </p:sp>
      <p:sp>
        <p:nvSpPr>
          <p:cNvPr id="45" name="TextBox 44"/>
          <p:cNvSpPr txBox="1"/>
          <p:nvPr/>
        </p:nvSpPr>
        <p:spPr>
          <a:xfrm>
            <a:off x="11612880" y="6400800"/>
            <a:ext cx="457200" cy="365760"/>
          </a:xfrm>
          <a:prstGeom prst="rect">
            <a:avLst/>
          </a:prstGeom>
          <a:noFill/>
        </p:spPr>
        <p:txBody>
          <a:bodyPr wrap="square" lIns="38100" tIns="25400" rIns="38100" bIns="25400">
            <a:spAutoFit/>
          </a:bodyPr>
          <a:lstStyle/>
          <a:p>
            <a:pPr algn="r"/>
            <a:r>
              <a:rPr sz="1200" b="1" i="0">
                <a:solidFill>
                  <a:srgbClr val="0D8A9E"/>
                </a:solidFill>
                <a:latin typeface="Calibri"/>
              </a:rPr>
              <a:t>03</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141732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417320"/>
            <a:ext cx="12191695" cy="73152"/>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9448495" y="-1371600"/>
            <a:ext cx="4572000" cy="4572000"/>
          </a:xfrm>
          <a:prstGeom prst="ellipse">
            <a:avLst/>
          </a:prstGeom>
          <a:solidFill>
            <a:srgbClr val="103D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11734495" y="-274320"/>
            <a:ext cx="2286000" cy="2286000"/>
          </a:xfrm>
          <a:prstGeom prst="ellipse">
            <a:avLst/>
          </a:prstGeom>
          <a:solidFill>
            <a:srgbClr val="0A5C7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31520" y="201168"/>
            <a:ext cx="10058400" cy="960120"/>
          </a:xfrm>
          <a:prstGeom prst="rect">
            <a:avLst/>
          </a:prstGeom>
          <a:noFill/>
        </p:spPr>
        <p:txBody>
          <a:bodyPr wrap="square" lIns="38100" tIns="25400" rIns="38100" bIns="25400">
            <a:spAutoFit/>
          </a:bodyPr>
          <a:lstStyle/>
          <a:p>
            <a:pPr algn="l"/>
            <a:r>
              <a:rPr sz="3000" b="1" i="0">
                <a:solidFill>
                  <a:srgbClr val="FFFFFF"/>
                </a:solidFill>
                <a:latin typeface="Calibri"/>
              </a:rPr>
              <a:t>Enseignement &amp; Apprentissage</a:t>
            </a:r>
          </a:p>
        </p:txBody>
      </p:sp>
      <p:sp>
        <p:nvSpPr>
          <p:cNvPr id="8" name="TextBox 7"/>
          <p:cNvSpPr txBox="1"/>
          <p:nvPr/>
        </p:nvSpPr>
        <p:spPr>
          <a:xfrm>
            <a:off x="731520" y="1024128"/>
            <a:ext cx="9144000" cy="438912"/>
          </a:xfrm>
          <a:prstGeom prst="rect">
            <a:avLst/>
          </a:prstGeom>
          <a:noFill/>
        </p:spPr>
        <p:txBody>
          <a:bodyPr wrap="square" lIns="38100" tIns="25400" rIns="38100" bIns="25400">
            <a:spAutoFit/>
          </a:bodyPr>
          <a:lstStyle/>
          <a:p>
            <a:pPr algn="l"/>
            <a:r>
              <a:rPr sz="1400" b="0" i="1">
                <a:solidFill>
                  <a:srgbClr val="3EC6B0"/>
                </a:solidFill>
                <a:latin typeface="Calibri Light"/>
              </a:rPr>
              <a:t>Deux processus complémentaires au cœur de la relation éducative</a:t>
            </a:r>
          </a:p>
        </p:txBody>
      </p:sp>
      <p:sp>
        <p:nvSpPr>
          <p:cNvPr id="9" name="Rectangle 8"/>
          <p:cNvSpPr/>
          <p:nvPr/>
        </p:nvSpPr>
        <p:spPr>
          <a:xfrm>
            <a:off x="457200" y="1691640"/>
            <a:ext cx="5303520" cy="475488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457200" y="1691640"/>
            <a:ext cx="5303520" cy="82296"/>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731520" y="1965960"/>
            <a:ext cx="1371600" cy="96012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841248" y="2130552"/>
            <a:ext cx="1152144" cy="7315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841248" y="2313432"/>
            <a:ext cx="822960" cy="7315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841248" y="2496312"/>
            <a:ext cx="1005840" cy="73152"/>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1325880" y="2926080"/>
            <a:ext cx="182880" cy="164592"/>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1051560" y="3090672"/>
            <a:ext cx="731520" cy="73152"/>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2286000" y="1984248"/>
            <a:ext cx="3291840" cy="640080"/>
          </a:xfrm>
          <a:prstGeom prst="rect">
            <a:avLst/>
          </a:prstGeom>
          <a:noFill/>
        </p:spPr>
        <p:txBody>
          <a:bodyPr wrap="square" lIns="38100" tIns="25400" rIns="38100" bIns="25400">
            <a:spAutoFit/>
          </a:bodyPr>
          <a:lstStyle/>
          <a:p>
            <a:pPr algn="l"/>
            <a:r>
              <a:rPr sz="2200" b="1" i="0">
                <a:solidFill>
                  <a:srgbClr val="0D2E4A"/>
                </a:solidFill>
                <a:latin typeface="Calibri"/>
              </a:rPr>
              <a:t>Enseignement</a:t>
            </a:r>
          </a:p>
        </p:txBody>
      </p:sp>
      <p:sp>
        <p:nvSpPr>
          <p:cNvPr id="18" name="TextBox 17"/>
          <p:cNvSpPr txBox="1"/>
          <p:nvPr/>
        </p:nvSpPr>
        <p:spPr>
          <a:xfrm>
            <a:off x="2286000" y="2560320"/>
            <a:ext cx="3291840" cy="365760"/>
          </a:xfrm>
          <a:prstGeom prst="rect">
            <a:avLst/>
          </a:prstGeom>
          <a:noFill/>
        </p:spPr>
        <p:txBody>
          <a:bodyPr wrap="square" lIns="38100" tIns="25400" rIns="38100" bIns="25400">
            <a:spAutoFit/>
          </a:bodyPr>
          <a:lstStyle/>
          <a:p>
            <a:pPr algn="l"/>
            <a:r>
              <a:rPr sz="1300" b="0" i="1">
                <a:solidFill>
                  <a:srgbClr val="0D8A9E"/>
                </a:solidFill>
                <a:latin typeface="Calibri Light"/>
              </a:rPr>
              <a:t>Activité de l'enseignant</a:t>
            </a:r>
          </a:p>
        </p:txBody>
      </p:sp>
      <p:sp>
        <p:nvSpPr>
          <p:cNvPr id="19" name="TextBox 18"/>
          <p:cNvSpPr txBox="1"/>
          <p:nvPr/>
        </p:nvSpPr>
        <p:spPr>
          <a:xfrm>
            <a:off x="731520" y="3154680"/>
            <a:ext cx="4846320" cy="3017520"/>
          </a:xfrm>
          <a:prstGeom prst="rect">
            <a:avLst/>
          </a:prstGeom>
          <a:noFill/>
        </p:spPr>
        <p:txBody>
          <a:bodyPr wrap="square" lIns="38100" tIns="25400" rIns="38100" bIns="25400">
            <a:spAutoFit/>
          </a:bodyPr>
          <a:lstStyle/>
          <a:p>
            <a:pPr algn="l"/>
            <a:r>
              <a:rPr sz="1300" b="0" i="0">
                <a:solidFill>
                  <a:srgbClr val="35657A"/>
                </a:solidFill>
                <a:latin typeface="Calibri"/>
              </a:rPr>
              <a:t>Action structurée et intentionnelle de transmettre un savoir.</a:t>
            </a:r>
          </a:p>
          <a:p>
            <a:pPr algn="l"/>
            <a:endParaRPr sz="1300" b="0" i="0">
              <a:solidFill>
                <a:srgbClr val="35657A"/>
              </a:solidFill>
              <a:latin typeface="Calibri"/>
            </a:endParaRPr>
          </a:p>
          <a:p>
            <a:pPr algn="l"/>
            <a:r>
              <a:rPr sz="1300" b="0" i="0">
                <a:solidFill>
                  <a:srgbClr val="35657A"/>
                </a:solidFill>
                <a:latin typeface="Calibri"/>
              </a:rPr>
              <a:t>Comprend :</a:t>
            </a:r>
          </a:p>
          <a:p>
            <a:pPr algn="l"/>
            <a:r>
              <a:rPr sz="1300" b="0" i="0">
                <a:solidFill>
                  <a:srgbClr val="35657A"/>
                </a:solidFill>
                <a:latin typeface="Calibri"/>
              </a:rPr>
              <a:t>   •  Planification du contenu</a:t>
            </a:r>
          </a:p>
          <a:p>
            <a:pPr algn="l"/>
            <a:r>
              <a:rPr sz="1300" b="0" i="0">
                <a:solidFill>
                  <a:srgbClr val="35657A"/>
                </a:solidFill>
                <a:latin typeface="Calibri"/>
              </a:rPr>
              <a:t>   •  Évaluation des acquis</a:t>
            </a:r>
          </a:p>
          <a:p>
            <a:pPr algn="l"/>
            <a:r>
              <a:rPr sz="1300" b="0" i="0">
                <a:solidFill>
                  <a:srgbClr val="35657A"/>
                </a:solidFill>
                <a:latin typeface="Calibri"/>
              </a:rPr>
              <a:t>   •  Accompagnement des élèves</a:t>
            </a:r>
          </a:p>
        </p:txBody>
      </p:sp>
      <p:sp>
        <p:nvSpPr>
          <p:cNvPr id="20" name="Rectangle 19"/>
          <p:cNvSpPr/>
          <p:nvPr/>
        </p:nvSpPr>
        <p:spPr>
          <a:xfrm>
            <a:off x="6400800" y="1691640"/>
            <a:ext cx="5303520" cy="475488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6400800" y="1691640"/>
            <a:ext cx="5303520" cy="82296"/>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6675120" y="1965960"/>
            <a:ext cx="960120" cy="960120"/>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Oval 22"/>
          <p:cNvSpPr/>
          <p:nvPr/>
        </p:nvSpPr>
        <p:spPr>
          <a:xfrm>
            <a:off x="6876288" y="2167128"/>
            <a:ext cx="548640" cy="548640"/>
          </a:xfrm>
          <a:prstGeom prst="ellipse">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ectangle 23"/>
          <p:cNvSpPr/>
          <p:nvPr/>
        </p:nvSpPr>
        <p:spPr>
          <a:xfrm>
            <a:off x="7022592" y="2926080"/>
            <a:ext cx="256032" cy="201168"/>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6876288" y="3127248"/>
            <a:ext cx="548640" cy="73152"/>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7863840" y="1984248"/>
            <a:ext cx="3566160" cy="640080"/>
          </a:xfrm>
          <a:prstGeom prst="rect">
            <a:avLst/>
          </a:prstGeom>
          <a:noFill/>
        </p:spPr>
        <p:txBody>
          <a:bodyPr wrap="square" lIns="38100" tIns="25400" rIns="38100" bIns="25400">
            <a:spAutoFit/>
          </a:bodyPr>
          <a:lstStyle/>
          <a:p>
            <a:pPr algn="l"/>
            <a:r>
              <a:rPr sz="2200" b="1" i="0">
                <a:solidFill>
                  <a:srgbClr val="0D2E4A"/>
                </a:solidFill>
                <a:latin typeface="Calibri"/>
              </a:rPr>
              <a:t>Apprentissage</a:t>
            </a:r>
          </a:p>
        </p:txBody>
      </p:sp>
      <p:sp>
        <p:nvSpPr>
          <p:cNvPr id="27" name="TextBox 26"/>
          <p:cNvSpPr txBox="1"/>
          <p:nvPr/>
        </p:nvSpPr>
        <p:spPr>
          <a:xfrm>
            <a:off x="7863840" y="2560320"/>
            <a:ext cx="3566160" cy="365760"/>
          </a:xfrm>
          <a:prstGeom prst="rect">
            <a:avLst/>
          </a:prstGeom>
          <a:noFill/>
        </p:spPr>
        <p:txBody>
          <a:bodyPr wrap="square" lIns="38100" tIns="25400" rIns="38100" bIns="25400">
            <a:spAutoFit/>
          </a:bodyPr>
          <a:lstStyle/>
          <a:p>
            <a:pPr algn="l"/>
            <a:r>
              <a:rPr sz="1300" b="0" i="1">
                <a:solidFill>
                  <a:srgbClr val="3EC6B0"/>
                </a:solidFill>
                <a:latin typeface="Calibri Light"/>
              </a:rPr>
              <a:t>Activité de l'apprenant</a:t>
            </a:r>
          </a:p>
        </p:txBody>
      </p:sp>
      <p:sp>
        <p:nvSpPr>
          <p:cNvPr id="28" name="TextBox 27"/>
          <p:cNvSpPr txBox="1"/>
          <p:nvPr/>
        </p:nvSpPr>
        <p:spPr>
          <a:xfrm>
            <a:off x="6675120" y="3154680"/>
            <a:ext cx="4846320" cy="3017520"/>
          </a:xfrm>
          <a:prstGeom prst="rect">
            <a:avLst/>
          </a:prstGeom>
          <a:noFill/>
        </p:spPr>
        <p:txBody>
          <a:bodyPr wrap="square" lIns="38100" tIns="25400" rIns="38100" bIns="25400">
            <a:spAutoFit/>
          </a:bodyPr>
          <a:lstStyle/>
          <a:p>
            <a:pPr algn="l"/>
            <a:r>
              <a:rPr sz="1300" b="0" i="0">
                <a:solidFill>
                  <a:srgbClr val="35657A"/>
                </a:solidFill>
                <a:latin typeface="Calibri"/>
              </a:rPr>
              <a:t>Processus par lequel une personne construit ou modifie ses savoirs, attitudes ou compétences.</a:t>
            </a:r>
          </a:p>
          <a:p>
            <a:pPr algn="l"/>
            <a:endParaRPr sz="1300" b="0" i="0">
              <a:solidFill>
                <a:srgbClr val="35657A"/>
              </a:solidFill>
              <a:latin typeface="Calibri"/>
            </a:endParaRPr>
          </a:p>
          <a:p>
            <a:pPr algn="l"/>
            <a:r>
              <a:rPr sz="1300" b="0" i="0">
                <a:solidFill>
                  <a:srgbClr val="35657A"/>
                </a:solidFill>
                <a:latin typeface="Calibri"/>
              </a:rPr>
              <a:t>Se réalise par :</a:t>
            </a:r>
          </a:p>
          <a:p>
            <a:pPr algn="l"/>
            <a:r>
              <a:rPr sz="1300" b="0" i="0">
                <a:solidFill>
                  <a:srgbClr val="35657A"/>
                </a:solidFill>
                <a:latin typeface="Calibri"/>
              </a:rPr>
              <a:t>   •  L'expérience vécue</a:t>
            </a:r>
          </a:p>
          <a:p>
            <a:pPr algn="l"/>
            <a:r>
              <a:rPr sz="1300" b="0" i="0">
                <a:solidFill>
                  <a:srgbClr val="35657A"/>
                </a:solidFill>
                <a:latin typeface="Calibri"/>
              </a:rPr>
              <a:t>   •  L'enseignement reçu</a:t>
            </a:r>
          </a:p>
        </p:txBody>
      </p:sp>
      <p:sp>
        <p:nvSpPr>
          <p:cNvPr id="29" name="Rectangle 28"/>
          <p:cNvSpPr/>
          <p:nvPr/>
        </p:nvSpPr>
        <p:spPr>
          <a:xfrm>
            <a:off x="5806440" y="3840480"/>
            <a:ext cx="548640" cy="82296"/>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ounded Rectangle 29"/>
          <p:cNvSpPr/>
          <p:nvPr/>
        </p:nvSpPr>
        <p:spPr>
          <a:xfrm>
            <a:off x="6190488" y="3639312"/>
            <a:ext cx="256032" cy="475488"/>
          </a:xfrm>
          <a:prstGeom prst="round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11612880" y="6400800"/>
            <a:ext cx="457200" cy="365760"/>
          </a:xfrm>
          <a:prstGeom prst="rect">
            <a:avLst/>
          </a:prstGeom>
          <a:noFill/>
        </p:spPr>
        <p:txBody>
          <a:bodyPr wrap="square" lIns="38100" tIns="25400" rIns="38100" bIns="25400">
            <a:spAutoFit/>
          </a:bodyPr>
          <a:lstStyle/>
          <a:p>
            <a:pPr algn="r"/>
            <a:r>
              <a:rPr sz="1200" b="1" i="0">
                <a:solidFill>
                  <a:srgbClr val="0D8A9E"/>
                </a:solidFill>
                <a:latin typeface="Calibri"/>
              </a:rPr>
              <a:t>04</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5FB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3474720" cy="685800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3474720" y="0"/>
            <a:ext cx="91440" cy="685800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731520" y="3931920"/>
            <a:ext cx="4572000" cy="4572000"/>
          </a:xfrm>
          <a:prstGeom prst="ellipse">
            <a:avLst/>
          </a:prstGeom>
          <a:solidFill>
            <a:srgbClr val="103D5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1828800" y="-914400"/>
            <a:ext cx="2743200" cy="2743200"/>
          </a:xfrm>
          <a:prstGeom prst="ellipse">
            <a:avLst/>
          </a:prstGeom>
          <a:solidFill>
            <a:srgbClr val="0A5C7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365760" y="1371600"/>
            <a:ext cx="2743200" cy="1920240"/>
          </a:xfrm>
          <a:prstGeom prst="rect">
            <a:avLst/>
          </a:prstGeom>
          <a:noFill/>
        </p:spPr>
        <p:txBody>
          <a:bodyPr wrap="square" lIns="38100" tIns="25400" rIns="38100" bIns="25400">
            <a:spAutoFit/>
          </a:bodyPr>
          <a:lstStyle/>
          <a:p>
            <a:pPr algn="l"/>
            <a:r>
              <a:rPr sz="3000" b="1" i="0">
                <a:solidFill>
                  <a:srgbClr val="FFFFFF"/>
                </a:solidFill>
                <a:latin typeface="Calibri"/>
              </a:rPr>
              <a:t>Tableau
récapitulatif</a:t>
            </a:r>
          </a:p>
        </p:txBody>
      </p:sp>
      <p:sp>
        <p:nvSpPr>
          <p:cNvPr id="8" name="TextBox 7"/>
          <p:cNvSpPr txBox="1"/>
          <p:nvPr/>
        </p:nvSpPr>
        <p:spPr>
          <a:xfrm>
            <a:off x="365760" y="3383280"/>
            <a:ext cx="2834640" cy="1005840"/>
          </a:xfrm>
          <a:prstGeom prst="rect">
            <a:avLst/>
          </a:prstGeom>
          <a:noFill/>
        </p:spPr>
        <p:txBody>
          <a:bodyPr wrap="square" lIns="38100" tIns="25400" rIns="38100" bIns="25400">
            <a:spAutoFit/>
          </a:bodyPr>
          <a:lstStyle/>
          <a:p>
            <a:pPr algn="l"/>
            <a:r>
              <a:rPr sz="1500" b="0" i="1">
                <a:solidFill>
                  <a:srgbClr val="3EC6B0"/>
                </a:solidFill>
                <a:latin typeface="Calibri Light"/>
              </a:rPr>
              <a:t>Synthèse des
concepts clés</a:t>
            </a:r>
          </a:p>
        </p:txBody>
      </p:sp>
      <p:sp>
        <p:nvSpPr>
          <p:cNvPr id="9" name="Oval 8"/>
          <p:cNvSpPr/>
          <p:nvPr/>
        </p:nvSpPr>
        <p:spPr>
          <a:xfrm>
            <a:off x="457200" y="4663440"/>
            <a:ext cx="201168" cy="201168"/>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457200" y="5047488"/>
            <a:ext cx="201168" cy="201168"/>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Oval 10"/>
          <p:cNvSpPr/>
          <p:nvPr/>
        </p:nvSpPr>
        <p:spPr>
          <a:xfrm>
            <a:off x="457200" y="5431536"/>
            <a:ext cx="201168" cy="201168"/>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Oval 11"/>
          <p:cNvSpPr/>
          <p:nvPr/>
        </p:nvSpPr>
        <p:spPr>
          <a:xfrm>
            <a:off x="457200" y="5815583"/>
            <a:ext cx="201168" cy="201168"/>
          </a:xfrm>
          <a:prstGeom prst="ellipse">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840480" y="1005840"/>
            <a:ext cx="2651760" cy="100584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492240" y="1005840"/>
            <a:ext cx="5303520" cy="1005840"/>
          </a:xfrm>
          <a:prstGeom prst="rect">
            <a:avLst/>
          </a:prstGeom>
          <a:solidFill>
            <a:srgbClr val="0D2E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492240" y="1005840"/>
            <a:ext cx="54864" cy="10058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005072" y="1261872"/>
            <a:ext cx="2468880" cy="868680"/>
          </a:xfrm>
          <a:prstGeom prst="rect">
            <a:avLst/>
          </a:prstGeom>
          <a:noFill/>
        </p:spPr>
        <p:txBody>
          <a:bodyPr wrap="square" lIns="38100" tIns="25400" rIns="38100" bIns="25400">
            <a:spAutoFit/>
          </a:bodyPr>
          <a:lstStyle/>
          <a:p>
            <a:pPr algn="l"/>
            <a:r>
              <a:rPr sz="1600" b="1" i="0">
                <a:solidFill>
                  <a:srgbClr val="FFFFFF"/>
                </a:solidFill>
                <a:latin typeface="Calibri"/>
              </a:rPr>
              <a:t>Terme</a:t>
            </a:r>
          </a:p>
        </p:txBody>
      </p:sp>
      <p:sp>
        <p:nvSpPr>
          <p:cNvPr id="17" name="TextBox 16"/>
          <p:cNvSpPr txBox="1"/>
          <p:nvPr/>
        </p:nvSpPr>
        <p:spPr>
          <a:xfrm>
            <a:off x="6656832" y="1261872"/>
            <a:ext cx="5120640" cy="868680"/>
          </a:xfrm>
          <a:prstGeom prst="rect">
            <a:avLst/>
          </a:prstGeom>
          <a:noFill/>
        </p:spPr>
        <p:txBody>
          <a:bodyPr wrap="square" lIns="38100" tIns="25400" rIns="38100" bIns="25400">
            <a:spAutoFit/>
          </a:bodyPr>
          <a:lstStyle/>
          <a:p>
            <a:pPr algn="l"/>
            <a:r>
              <a:rPr sz="1600" b="1" i="0">
                <a:solidFill>
                  <a:srgbClr val="FFFFFF"/>
                </a:solidFill>
                <a:latin typeface="Calibri"/>
              </a:rPr>
              <a:t>Définition synthétique</a:t>
            </a:r>
          </a:p>
        </p:txBody>
      </p:sp>
      <p:sp>
        <p:nvSpPr>
          <p:cNvPr id="18" name="Rectangle 17"/>
          <p:cNvSpPr/>
          <p:nvPr/>
        </p:nvSpPr>
        <p:spPr>
          <a:xfrm>
            <a:off x="3840480" y="2011680"/>
            <a:ext cx="2651760" cy="10058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492240" y="2011680"/>
            <a:ext cx="5303520" cy="10058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3840480" y="2011680"/>
            <a:ext cx="64008" cy="100584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6492240" y="2011680"/>
            <a:ext cx="54864"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4005072" y="2267712"/>
            <a:ext cx="2468880" cy="868680"/>
          </a:xfrm>
          <a:prstGeom prst="rect">
            <a:avLst/>
          </a:prstGeom>
          <a:noFill/>
        </p:spPr>
        <p:txBody>
          <a:bodyPr wrap="square" lIns="38100" tIns="25400" rIns="38100" bIns="25400">
            <a:spAutoFit/>
          </a:bodyPr>
          <a:lstStyle/>
          <a:p>
            <a:pPr algn="l"/>
            <a:r>
              <a:rPr sz="1500" b="1" i="0">
                <a:solidFill>
                  <a:srgbClr val="0D8A9E"/>
                </a:solidFill>
                <a:latin typeface="Calibri"/>
              </a:rPr>
              <a:t>Pédagogie</a:t>
            </a:r>
          </a:p>
        </p:txBody>
      </p:sp>
      <p:sp>
        <p:nvSpPr>
          <p:cNvPr id="23" name="TextBox 22"/>
          <p:cNvSpPr txBox="1"/>
          <p:nvPr/>
        </p:nvSpPr>
        <p:spPr>
          <a:xfrm>
            <a:off x="6656832" y="2267712"/>
            <a:ext cx="5120640" cy="868680"/>
          </a:xfrm>
          <a:prstGeom prst="rect">
            <a:avLst/>
          </a:prstGeom>
          <a:noFill/>
        </p:spPr>
        <p:txBody>
          <a:bodyPr wrap="square" lIns="38100" tIns="25400" rIns="38100" bIns="25400">
            <a:spAutoFit/>
          </a:bodyPr>
          <a:lstStyle/>
          <a:p>
            <a:pPr algn="l"/>
            <a:r>
              <a:rPr sz="1500" b="0" i="0">
                <a:solidFill>
                  <a:srgbClr val="35657A"/>
                </a:solidFill>
                <a:latin typeface="Calibri"/>
              </a:rPr>
              <a:t>Art et science de l'enseignement</a:t>
            </a:r>
          </a:p>
        </p:txBody>
      </p:sp>
      <p:sp>
        <p:nvSpPr>
          <p:cNvPr id="24" name="Rectangle 23"/>
          <p:cNvSpPr/>
          <p:nvPr/>
        </p:nvSpPr>
        <p:spPr>
          <a:xfrm>
            <a:off x="3840480" y="3017520"/>
            <a:ext cx="2651760"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6492240" y="3017520"/>
            <a:ext cx="5303520"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3840480" y="3017520"/>
            <a:ext cx="64008" cy="100584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6492240" y="3017520"/>
            <a:ext cx="54864"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4005072" y="3273552"/>
            <a:ext cx="2468880" cy="868680"/>
          </a:xfrm>
          <a:prstGeom prst="rect">
            <a:avLst/>
          </a:prstGeom>
          <a:noFill/>
        </p:spPr>
        <p:txBody>
          <a:bodyPr wrap="square" lIns="38100" tIns="25400" rIns="38100" bIns="25400">
            <a:spAutoFit/>
          </a:bodyPr>
          <a:lstStyle/>
          <a:p>
            <a:pPr algn="l"/>
            <a:r>
              <a:rPr sz="1500" b="1" i="0">
                <a:solidFill>
                  <a:srgbClr val="0D2E4A"/>
                </a:solidFill>
                <a:latin typeface="Calibri"/>
              </a:rPr>
              <a:t>Didactique</a:t>
            </a:r>
          </a:p>
        </p:txBody>
      </p:sp>
      <p:sp>
        <p:nvSpPr>
          <p:cNvPr id="29" name="TextBox 28"/>
          <p:cNvSpPr txBox="1"/>
          <p:nvPr/>
        </p:nvSpPr>
        <p:spPr>
          <a:xfrm>
            <a:off x="6656832" y="3273552"/>
            <a:ext cx="5120640" cy="868680"/>
          </a:xfrm>
          <a:prstGeom prst="rect">
            <a:avLst/>
          </a:prstGeom>
          <a:noFill/>
        </p:spPr>
        <p:txBody>
          <a:bodyPr wrap="square" lIns="38100" tIns="25400" rIns="38100" bIns="25400">
            <a:spAutoFit/>
          </a:bodyPr>
          <a:lstStyle/>
          <a:p>
            <a:pPr algn="l"/>
            <a:r>
              <a:rPr sz="1500" b="0" i="0">
                <a:solidFill>
                  <a:srgbClr val="35657A"/>
                </a:solidFill>
                <a:latin typeface="Calibri"/>
              </a:rPr>
              <a:t>Étude de la transmission des savoirs d'une discipline</a:t>
            </a:r>
          </a:p>
        </p:txBody>
      </p:sp>
      <p:sp>
        <p:nvSpPr>
          <p:cNvPr id="30" name="Rectangle 29"/>
          <p:cNvSpPr/>
          <p:nvPr/>
        </p:nvSpPr>
        <p:spPr>
          <a:xfrm>
            <a:off x="3840480" y="4023360"/>
            <a:ext cx="2651760" cy="10058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Rectangle 30"/>
          <p:cNvSpPr/>
          <p:nvPr/>
        </p:nvSpPr>
        <p:spPr>
          <a:xfrm>
            <a:off x="6492240" y="4023360"/>
            <a:ext cx="5303520" cy="10058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3840480" y="4023360"/>
            <a:ext cx="64008" cy="1005840"/>
          </a:xfrm>
          <a:prstGeom prst="rect">
            <a:avLst/>
          </a:prstGeom>
          <a:solidFill>
            <a:srgbClr val="3EC6B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6492240" y="4023360"/>
            <a:ext cx="54864"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4005072" y="4279392"/>
            <a:ext cx="2468880" cy="868680"/>
          </a:xfrm>
          <a:prstGeom prst="rect">
            <a:avLst/>
          </a:prstGeom>
          <a:noFill/>
        </p:spPr>
        <p:txBody>
          <a:bodyPr wrap="square" lIns="38100" tIns="25400" rIns="38100" bIns="25400">
            <a:spAutoFit/>
          </a:bodyPr>
          <a:lstStyle/>
          <a:p>
            <a:pPr algn="l"/>
            <a:r>
              <a:rPr sz="1500" b="1" i="0">
                <a:solidFill>
                  <a:srgbClr val="0D8A9E"/>
                </a:solidFill>
                <a:latin typeface="Calibri"/>
              </a:rPr>
              <a:t>Apprentissage</a:t>
            </a:r>
          </a:p>
        </p:txBody>
      </p:sp>
      <p:sp>
        <p:nvSpPr>
          <p:cNvPr id="35" name="TextBox 34"/>
          <p:cNvSpPr txBox="1"/>
          <p:nvPr/>
        </p:nvSpPr>
        <p:spPr>
          <a:xfrm>
            <a:off x="6656832" y="4279392"/>
            <a:ext cx="5120640" cy="868680"/>
          </a:xfrm>
          <a:prstGeom prst="rect">
            <a:avLst/>
          </a:prstGeom>
          <a:noFill/>
        </p:spPr>
        <p:txBody>
          <a:bodyPr wrap="square" lIns="38100" tIns="25400" rIns="38100" bIns="25400">
            <a:spAutoFit/>
          </a:bodyPr>
          <a:lstStyle/>
          <a:p>
            <a:pPr algn="l"/>
            <a:r>
              <a:rPr sz="1500" b="0" i="0">
                <a:solidFill>
                  <a:srgbClr val="35657A"/>
                </a:solidFill>
                <a:latin typeface="Calibri"/>
              </a:rPr>
              <a:t>Processus actif d'acquisition de compétences</a:t>
            </a:r>
          </a:p>
        </p:txBody>
      </p:sp>
      <p:sp>
        <p:nvSpPr>
          <p:cNvPr id="36" name="Rectangle 35"/>
          <p:cNvSpPr/>
          <p:nvPr/>
        </p:nvSpPr>
        <p:spPr>
          <a:xfrm>
            <a:off x="3840480" y="5029200"/>
            <a:ext cx="2651760"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Rectangle 36"/>
          <p:cNvSpPr/>
          <p:nvPr/>
        </p:nvSpPr>
        <p:spPr>
          <a:xfrm>
            <a:off x="6492240" y="5029200"/>
            <a:ext cx="5303520"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3840480" y="5029200"/>
            <a:ext cx="64008" cy="1005840"/>
          </a:xfrm>
          <a:prstGeom prst="rect">
            <a:avLst/>
          </a:prstGeom>
          <a:solidFill>
            <a:srgbClr val="0D8A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Rectangle 38"/>
          <p:cNvSpPr/>
          <p:nvPr/>
        </p:nvSpPr>
        <p:spPr>
          <a:xfrm>
            <a:off x="6492240" y="5029200"/>
            <a:ext cx="54864" cy="1005840"/>
          </a:xfrm>
          <a:prstGeom prst="rect">
            <a:avLst/>
          </a:prstGeom>
          <a:solidFill>
            <a:srgbClr val="E8F5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4005072" y="5285232"/>
            <a:ext cx="2468880" cy="868680"/>
          </a:xfrm>
          <a:prstGeom prst="rect">
            <a:avLst/>
          </a:prstGeom>
          <a:noFill/>
        </p:spPr>
        <p:txBody>
          <a:bodyPr wrap="square" lIns="38100" tIns="25400" rIns="38100" bIns="25400">
            <a:spAutoFit/>
          </a:bodyPr>
          <a:lstStyle/>
          <a:p>
            <a:pPr algn="l"/>
            <a:r>
              <a:rPr sz="1500" b="1" i="0">
                <a:solidFill>
                  <a:srgbClr val="0D2E4A"/>
                </a:solidFill>
                <a:latin typeface="Calibri"/>
              </a:rPr>
              <a:t>Enseignement</a:t>
            </a:r>
          </a:p>
        </p:txBody>
      </p:sp>
      <p:sp>
        <p:nvSpPr>
          <p:cNvPr id="41" name="TextBox 40"/>
          <p:cNvSpPr txBox="1"/>
          <p:nvPr/>
        </p:nvSpPr>
        <p:spPr>
          <a:xfrm>
            <a:off x="6656832" y="5285232"/>
            <a:ext cx="5120640" cy="868680"/>
          </a:xfrm>
          <a:prstGeom prst="rect">
            <a:avLst/>
          </a:prstGeom>
          <a:noFill/>
        </p:spPr>
        <p:txBody>
          <a:bodyPr wrap="square" lIns="38100" tIns="25400" rIns="38100" bIns="25400">
            <a:spAutoFit/>
          </a:bodyPr>
          <a:lstStyle/>
          <a:p>
            <a:pPr algn="l"/>
            <a:r>
              <a:rPr sz="1500" b="0" i="0">
                <a:solidFill>
                  <a:srgbClr val="35657A"/>
                </a:solidFill>
                <a:latin typeface="Calibri"/>
              </a:rPr>
              <a:t>Transmission structurée du savoir</a:t>
            </a:r>
          </a:p>
        </p:txBody>
      </p:sp>
      <p:sp>
        <p:nvSpPr>
          <p:cNvPr id="42" name="TextBox 41"/>
          <p:cNvSpPr txBox="1"/>
          <p:nvPr/>
        </p:nvSpPr>
        <p:spPr>
          <a:xfrm>
            <a:off x="11612880" y="6400800"/>
            <a:ext cx="457200" cy="365760"/>
          </a:xfrm>
          <a:prstGeom prst="rect">
            <a:avLst/>
          </a:prstGeom>
          <a:noFill/>
        </p:spPr>
        <p:txBody>
          <a:bodyPr wrap="square" lIns="38100" tIns="25400" rIns="38100" bIns="25400">
            <a:spAutoFit/>
          </a:bodyPr>
          <a:lstStyle/>
          <a:p>
            <a:pPr algn="r"/>
            <a:r>
              <a:rPr sz="1200" b="1" i="0">
                <a:solidFill>
                  <a:srgbClr val="0D8A9E"/>
                </a:solidFill>
                <a:latin typeface="Calibri"/>
              </a:rPr>
              <a:t>05</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A9210E55-8FB1-433B-AEA8-830049EA9919"/>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I\u001C\uFFFDP{57D1A2F0-96F1-4639-BCDF-1617FE46CC6C}&quot;,&quot;D:\\marwa\\CFED 2025\\Formation\\ressources ruban&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quot;studioSettings&quot;:{&quot;onlineDestinationFolderId&quot;:&quot;1&quot;,&quot;uploadSources&quot;:true}}"/>
  <p:tag name="ISPRING_SCORM_RATE_QUIZZES" val="0"/>
  <p:tag name="ISPRING_SCORM_PASSING_SCORE" val="100.000000"/>
  <p:tag name="ISPRING_PRESENTATION_TITLE" val="introduction_pedagogie section 1"/>
</p:tagLst>
</file>

<file path=ppt/tags/tag2.xml><?xml version="1.0" encoding="utf-8"?>
<p:tagLst xmlns:a="http://schemas.openxmlformats.org/drawingml/2006/main" xmlns:r="http://schemas.openxmlformats.org/officeDocument/2006/relationships" xmlns:p="http://schemas.openxmlformats.org/presentationml/2006/main">
  <p:tag name="GENSWF_SLIDE_UID" val="{A79F3027-552A-4D3B-88AE-5B30E0F54B73}:256"/>
</p:tagLst>
</file>

<file path=ppt/tags/tag3.xml><?xml version="1.0" encoding="utf-8"?>
<p:tagLst xmlns:a="http://schemas.openxmlformats.org/drawingml/2006/main" xmlns:r="http://schemas.openxmlformats.org/officeDocument/2006/relationships" xmlns:p="http://schemas.openxmlformats.org/presentationml/2006/main">
  <p:tag name="GENSWF_SLIDE_UID" val="{CB09FC95-682F-4B0A-97AA-5476C1D6C083}:257"/>
</p:tagLst>
</file>

<file path=ppt/tags/tag4.xml><?xml version="1.0" encoding="utf-8"?>
<p:tagLst xmlns:a="http://schemas.openxmlformats.org/drawingml/2006/main" xmlns:r="http://schemas.openxmlformats.org/officeDocument/2006/relationships" xmlns:p="http://schemas.openxmlformats.org/presentationml/2006/main">
  <p:tag name="GENSWF_SLIDE_UID" val="{F06F7C9A-C8C9-47BC-97EF-EF15DB6F41AC}:258"/>
</p:tagLst>
</file>

<file path=ppt/tags/tag5.xml><?xml version="1.0" encoding="utf-8"?>
<p:tagLst xmlns:a="http://schemas.openxmlformats.org/drawingml/2006/main" xmlns:r="http://schemas.openxmlformats.org/officeDocument/2006/relationships" xmlns:p="http://schemas.openxmlformats.org/presentationml/2006/main">
  <p:tag name="GENSWF_SLIDE_UID" val="{AA0C480F-5D3C-483B-8806-1A0B5CBF4480}:259"/>
</p:tagLst>
</file>

<file path=ppt/tags/tag6.xml><?xml version="1.0" encoding="utf-8"?>
<p:tagLst xmlns:a="http://schemas.openxmlformats.org/drawingml/2006/main" xmlns:r="http://schemas.openxmlformats.org/officeDocument/2006/relationships" xmlns:p="http://schemas.openxmlformats.org/presentationml/2006/main">
  <p:tag name="GENSWF_SLIDE_UID" val="{D4644816-714A-4F85-8BAE-C80048D14599}:26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325</Words>
  <Application>Microsoft Office PowerPoint</Application>
  <PresentationFormat>Grand écran</PresentationFormat>
  <Paragraphs>56</Paragraphs>
  <Slides>5</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Aptos</vt:lpstr>
      <vt:lpstr>Arial</vt:lpstr>
      <vt:lpstr>Calibri</vt:lpstr>
      <vt:lpstr>Calibri Light</vt:lpstr>
      <vt:lpstr>Georgia</vt:lpstr>
      <vt:lpstr>Office Theme</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introduction_pedagogie section 1</dc:title>
  <dc:subject/>
  <dc:creator/>
  <cp:keywords/>
  <dc:description>generated using python-pptx</dc:description>
  <cp:lastModifiedBy>Marwa Mouajria</cp:lastModifiedBy>
  <cp:revision>3</cp:revision>
  <dcterms:created xsi:type="dcterms:W3CDTF">2013-01-27T09:14:16Z</dcterms:created>
  <dcterms:modified xsi:type="dcterms:W3CDTF">2026-02-23T09:09:45Z</dcterms:modified>
  <cp:category/>
</cp:coreProperties>
</file>